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4" r:id="rId13"/>
    <p:sldId id="271" r:id="rId14"/>
    <p:sldId id="272" r:id="rId15"/>
    <p:sldId id="270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5938"/>
    <a:srgbClr val="FF3300"/>
    <a:srgbClr val="00CC66"/>
    <a:srgbClr val="FF99FF"/>
    <a:srgbClr val="0099FF"/>
    <a:srgbClr val="A66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74" autoAdjust="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'Количество обращений'!$D$4</c:f>
              <c:strCache>
                <c:ptCount val="1"/>
                <c:pt idx="0">
                  <c:v>Март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'Количество обращений'!$A$5:$A$8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'Количество обращений'!$D$5:$D$8</c:f>
              <c:numCache>
                <c:formatCode>General</c:formatCode>
                <c:ptCount val="4"/>
                <c:pt idx="0">
                  <c:v>4275</c:v>
                </c:pt>
                <c:pt idx="1">
                  <c:v>6001</c:v>
                </c:pt>
                <c:pt idx="2">
                  <c:v>3809</c:v>
                </c:pt>
                <c:pt idx="3">
                  <c:v>4836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6A-45CA-B628-594C1CE4A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3764760"/>
        <c:axId val="503765480"/>
      </c:barChart>
      <c:catAx>
        <c:axId val="503764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03765480"/>
        <c:crosses val="autoZero"/>
        <c:auto val="1"/>
        <c:lblAlgn val="ctr"/>
        <c:lblOffset val="100"/>
        <c:noMultiLvlLbl val="0"/>
      </c:catAx>
      <c:valAx>
        <c:axId val="5037654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03764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'Количество обращений'!$A$37:$A$43</c:f>
              <c:strCache>
                <c:ptCount val="7"/>
                <c:pt idx="0">
                  <c:v>Советский район</c:v>
                </c:pt>
                <c:pt idx="1">
                  <c:v>Октябрьский район</c:v>
                </c:pt>
                <c:pt idx="2">
                  <c:v>Кировский район</c:v>
                </c:pt>
                <c:pt idx="3">
                  <c:v>Ленинский район</c:v>
                </c:pt>
                <c:pt idx="4">
                  <c:v>Свердловский район</c:v>
                </c:pt>
                <c:pt idx="5">
                  <c:v>Центральный район</c:v>
                </c:pt>
                <c:pt idx="6">
                  <c:v>Железнодорожный район</c:v>
                </c:pt>
              </c:strCache>
            </c:strRef>
          </c:cat>
          <c:val>
            <c:numRef>
              <c:f>'Количество обращений'!$B$37:$B$43</c:f>
              <c:numCache>
                <c:formatCode>General</c:formatCode>
                <c:ptCount val="7"/>
                <c:pt idx="0">
                  <c:v>840</c:v>
                </c:pt>
                <c:pt idx="1">
                  <c:v>380</c:v>
                </c:pt>
                <c:pt idx="2">
                  <c:v>266</c:v>
                </c:pt>
                <c:pt idx="3">
                  <c:v>256</c:v>
                </c:pt>
                <c:pt idx="4">
                  <c:v>249</c:v>
                </c:pt>
                <c:pt idx="5">
                  <c:v>207</c:v>
                </c:pt>
                <c:pt idx="6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F-4AB0-BAD1-6F9C613F14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2493888"/>
        <c:axId val="552496048"/>
      </c:barChart>
      <c:catAx>
        <c:axId val="55249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2496048"/>
        <c:crosses val="autoZero"/>
        <c:auto val="1"/>
        <c:lblAlgn val="ctr"/>
        <c:lblOffset val="100"/>
        <c:noMultiLvlLbl val="0"/>
      </c:catAx>
      <c:valAx>
        <c:axId val="5524960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52493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</a:t>
            </a:r>
            <a:r>
              <a:rPr lang="ru-RU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количества обращений граждан по источникам поступления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'Источники поступления'!$C$30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'Источники поступления'!$A$32:$A$39</c:f>
              <c:strCache>
                <c:ptCount val="8"/>
                <c:pt idx="0">
                  <c:v>Непосредственно в Службу </c:v>
                </c:pt>
                <c:pt idx="1">
                  <c:v>Прокуратура Красноярского края (в том числе районные, городские) </c:v>
                </c:pt>
                <c:pt idx="2">
                  <c:v>Правительство Красноярского края  </c:v>
                </c:pt>
                <c:pt idx="3">
                  <c:v>Единое окно цифровой обратной связи </c:v>
                </c:pt>
                <c:pt idx="4">
                  <c:v>Прочие </c:v>
                </c:pt>
                <c:pt idx="5">
                  <c:v>Депутаты ГД РФ, ЗС Красноярского края, Красноярского городского Совета депутатов, районных Советов депутатов</c:v>
                </c:pt>
                <c:pt idx="6">
                  <c:v>Администрация г. Красноярска, районные, городские администрации </c:v>
                </c:pt>
                <c:pt idx="7">
                  <c:v>Министерства Красноярского края, РФ </c:v>
                </c:pt>
              </c:strCache>
            </c:strRef>
          </c:cat>
          <c:val>
            <c:numRef>
              <c:f>'Источники поступления'!$C$32:$C$39</c:f>
              <c:numCache>
                <c:formatCode>General</c:formatCode>
                <c:ptCount val="8"/>
                <c:pt idx="0">
                  <c:v>2552</c:v>
                </c:pt>
                <c:pt idx="1">
                  <c:v>754</c:v>
                </c:pt>
                <c:pt idx="2">
                  <c:v>367</c:v>
                </c:pt>
                <c:pt idx="3">
                  <c:v>358</c:v>
                </c:pt>
                <c:pt idx="4">
                  <c:v>258</c:v>
                </c:pt>
                <c:pt idx="5">
                  <c:v>144</c:v>
                </c:pt>
                <c:pt idx="6">
                  <c:v>91</c:v>
                </c:pt>
                <c:pt idx="7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01-47E6-84B9-D00F6DB84E3A}"/>
            </c:ext>
          </c:extLst>
        </c:ser>
        <c:ser>
          <c:idx val="0"/>
          <c:order val="1"/>
          <c:tx>
            <c:strRef>
              <c:f>'Источники поступления'!$B$30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'Источники поступления'!$A$32:$A$39</c:f>
              <c:strCache>
                <c:ptCount val="8"/>
                <c:pt idx="0">
                  <c:v>Непосредственно в Службу </c:v>
                </c:pt>
                <c:pt idx="1">
                  <c:v>Прокуратура Красноярского края (в том числе районные, городские) </c:v>
                </c:pt>
                <c:pt idx="2">
                  <c:v>Правительство Красноярского края  </c:v>
                </c:pt>
                <c:pt idx="3">
                  <c:v>Единое окно цифровой обратной связи </c:v>
                </c:pt>
                <c:pt idx="4">
                  <c:v>Прочие </c:v>
                </c:pt>
                <c:pt idx="5">
                  <c:v>Депутаты ГД РФ, ЗС Красноярского края, Красноярского городского Совета депутатов, районных Советов депутатов</c:v>
                </c:pt>
                <c:pt idx="6">
                  <c:v>Администрация г. Красноярска, районные, городские администрации </c:v>
                </c:pt>
                <c:pt idx="7">
                  <c:v>Министерства Красноярского края, РФ </c:v>
                </c:pt>
              </c:strCache>
            </c:strRef>
          </c:cat>
          <c:val>
            <c:numRef>
              <c:f>'Источники поступления'!$B$32:$B$39</c:f>
              <c:numCache>
                <c:formatCode>General</c:formatCode>
                <c:ptCount val="8"/>
                <c:pt idx="0">
                  <c:v>2013</c:v>
                </c:pt>
                <c:pt idx="1">
                  <c:v>585</c:v>
                </c:pt>
                <c:pt idx="2">
                  <c:v>438</c:v>
                </c:pt>
                <c:pt idx="3">
                  <c:v>182</c:v>
                </c:pt>
                <c:pt idx="4">
                  <c:v>161</c:v>
                </c:pt>
                <c:pt idx="5">
                  <c:v>104</c:v>
                </c:pt>
                <c:pt idx="6">
                  <c:v>69</c:v>
                </c:pt>
                <c:pt idx="7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01-47E6-84B9-D00F6DB84E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5900960"/>
        <c:axId val="545902040"/>
      </c:barChart>
      <c:catAx>
        <c:axId val="545900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45902040"/>
        <c:crosses val="autoZero"/>
        <c:auto val="1"/>
        <c:lblAlgn val="ctr"/>
        <c:lblOffset val="100"/>
        <c:noMultiLvlLbl val="0"/>
      </c:catAx>
      <c:valAx>
        <c:axId val="545902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590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активность!$A$4:$A$17</c:f>
              <c:strCache>
                <c:ptCount val="14"/>
                <c:pt idx="0">
                  <c:v>Красноярск</c:v>
                </c:pt>
                <c:pt idx="1">
                  <c:v>Норильск</c:v>
                </c:pt>
                <c:pt idx="2">
                  <c:v>Ачинск</c:v>
                </c:pt>
                <c:pt idx="3">
                  <c:v>Железногорск</c:v>
                </c:pt>
                <c:pt idx="4">
                  <c:v>Шарыпово </c:v>
                </c:pt>
                <c:pt idx="5">
                  <c:v>Канск</c:v>
                </c:pt>
                <c:pt idx="6">
                  <c:v>Минусинск </c:v>
                </c:pt>
                <c:pt idx="7">
                  <c:v>Лесосибирск</c:v>
                </c:pt>
                <c:pt idx="8">
                  <c:v>Сосновоборск</c:v>
                </c:pt>
                <c:pt idx="9">
                  <c:v>Емельяновский район</c:v>
                </c:pt>
                <c:pt idx="10">
                  <c:v>Березовский район</c:v>
                </c:pt>
                <c:pt idx="11">
                  <c:v>Назарово</c:v>
                </c:pt>
                <c:pt idx="12">
                  <c:v>Иланский район</c:v>
                </c:pt>
                <c:pt idx="13">
                  <c:v>Таймырский р-н</c:v>
                </c:pt>
              </c:strCache>
            </c:strRef>
          </c:cat>
          <c:val>
            <c:numRef>
              <c:f>активность!$B$4:$B$17</c:f>
              <c:numCache>
                <c:formatCode>General</c:formatCode>
                <c:ptCount val="14"/>
                <c:pt idx="0">
                  <c:v>2850</c:v>
                </c:pt>
                <c:pt idx="1">
                  <c:v>203</c:v>
                </c:pt>
                <c:pt idx="2">
                  <c:v>174</c:v>
                </c:pt>
                <c:pt idx="3">
                  <c:v>120</c:v>
                </c:pt>
                <c:pt idx="4">
                  <c:v>109</c:v>
                </c:pt>
                <c:pt idx="5">
                  <c:v>108</c:v>
                </c:pt>
                <c:pt idx="6">
                  <c:v>85</c:v>
                </c:pt>
                <c:pt idx="7">
                  <c:v>84</c:v>
                </c:pt>
                <c:pt idx="8">
                  <c:v>70</c:v>
                </c:pt>
                <c:pt idx="9">
                  <c:v>63</c:v>
                </c:pt>
                <c:pt idx="10">
                  <c:v>50</c:v>
                </c:pt>
                <c:pt idx="11">
                  <c:v>49</c:v>
                </c:pt>
                <c:pt idx="12">
                  <c:v>29</c:v>
                </c:pt>
                <c:pt idx="13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64-40CB-BC02-38512C3C8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15103960"/>
        <c:axId val="515101080"/>
      </c:barChart>
      <c:catAx>
        <c:axId val="515103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15101080"/>
        <c:crosses val="autoZero"/>
        <c:auto val="1"/>
        <c:lblAlgn val="ctr"/>
        <c:lblOffset val="100"/>
        <c:noMultiLvlLbl val="0"/>
      </c:catAx>
      <c:valAx>
        <c:axId val="51510108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5103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656116218306764"/>
          <c:y val="2.7705625187249304E-2"/>
          <c:w val="0.45387271824795661"/>
          <c:h val="0.9210429677160384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'Тематика обращений'!$C$1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'Тематика обращений'!$A$2:$A$8</c:f>
              <c:strCache>
                <c:ptCount val="7"/>
                <c:pt idx="0">
                  <c:v>Ненадлежащее содержание общего имущества</c:v>
                </c:pt>
                <c:pt idx="1">
                  <c:v>Оплата жилищно-коммунальных услуг</c:v>
                </c:pt>
                <c:pt idx="2">
                  <c:v>Предоставление коммунальных услуг ненадлежащего качества </c:v>
                </c:pt>
                <c:pt idx="3">
                  <c:v>Стандарт раскрытия информации,управление УК,ТСЖ,фальсификация</c:v>
                </c:pt>
                <c:pt idx="4">
                  <c:v>Государственный строительный надзор </c:v>
                </c:pt>
                <c:pt idx="5">
                  <c:v>Государственный контроль и надзор в области долевого строительства</c:v>
                </c:pt>
                <c:pt idx="6">
                  <c:v>Капитальный ремонт </c:v>
                </c:pt>
              </c:strCache>
            </c:strRef>
          </c:cat>
          <c:val>
            <c:numRef>
              <c:f>'Тематика обращений'!$C$2:$C$8</c:f>
              <c:numCache>
                <c:formatCode>General</c:formatCode>
                <c:ptCount val="7"/>
                <c:pt idx="0">
                  <c:v>1694</c:v>
                </c:pt>
                <c:pt idx="1">
                  <c:v>1352</c:v>
                </c:pt>
                <c:pt idx="2">
                  <c:v>680</c:v>
                </c:pt>
                <c:pt idx="3">
                  <c:v>416</c:v>
                </c:pt>
                <c:pt idx="4">
                  <c:v>95</c:v>
                </c:pt>
                <c:pt idx="5">
                  <c:v>37</c:v>
                </c:pt>
                <c:pt idx="6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86-4E11-9E6E-1B0A0422FDEC}"/>
            </c:ext>
          </c:extLst>
        </c:ser>
        <c:ser>
          <c:idx val="0"/>
          <c:order val="1"/>
          <c:tx>
            <c:strRef>
              <c:f>'Тематика обращений'!$B$1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'Тематика обращений'!$A$2:$A$8</c:f>
              <c:strCache>
                <c:ptCount val="7"/>
                <c:pt idx="0">
                  <c:v>Ненадлежащее содержание общего имущества</c:v>
                </c:pt>
                <c:pt idx="1">
                  <c:v>Оплата жилищно-коммунальных услуг</c:v>
                </c:pt>
                <c:pt idx="2">
                  <c:v>Предоставление коммунальных услуг ненадлежащего качества </c:v>
                </c:pt>
                <c:pt idx="3">
                  <c:v>Стандарт раскрытия информации,управление УК,ТСЖ,фальсификация</c:v>
                </c:pt>
                <c:pt idx="4">
                  <c:v>Государственный строительный надзор </c:v>
                </c:pt>
                <c:pt idx="5">
                  <c:v>Государственный контроль и надзор в области долевого строительства</c:v>
                </c:pt>
                <c:pt idx="6">
                  <c:v>Капитальный ремонт </c:v>
                </c:pt>
              </c:strCache>
            </c:strRef>
          </c:cat>
          <c:val>
            <c:numRef>
              <c:f>'Тематика обращений'!$B$2:$B$8</c:f>
              <c:numCache>
                <c:formatCode>General</c:formatCode>
                <c:ptCount val="7"/>
                <c:pt idx="0">
                  <c:v>1529</c:v>
                </c:pt>
                <c:pt idx="1">
                  <c:v>993</c:v>
                </c:pt>
                <c:pt idx="2">
                  <c:v>435</c:v>
                </c:pt>
                <c:pt idx="3">
                  <c:v>466</c:v>
                </c:pt>
                <c:pt idx="4">
                  <c:v>127</c:v>
                </c:pt>
                <c:pt idx="5">
                  <c:v>55</c:v>
                </c:pt>
                <c:pt idx="6">
                  <c:v>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86-4E11-9E6E-1B0A0422FD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78227384"/>
        <c:axId val="578225416"/>
      </c:barChart>
      <c:catAx>
        <c:axId val="578227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8225416"/>
        <c:crosses val="autoZero"/>
        <c:auto val="1"/>
        <c:lblAlgn val="ctr"/>
        <c:lblOffset val="100"/>
        <c:noMultiLvlLbl val="0"/>
      </c:catAx>
      <c:valAx>
        <c:axId val="5782254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78227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'ОДИ (отдельно)'!$C$1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'ОДИ (отдельно)'!$A$2:$A$12</c:f>
              <c:strCache>
                <c:ptCount val="11"/>
                <c:pt idx="0">
                  <c:v>Ненадлежащее содержание подъездов</c:v>
                </c:pt>
                <c:pt idx="1">
                  <c:v>Ненадлежащее содержание крыш, кровли, чердачных помещений</c:v>
                </c:pt>
                <c:pt idx="2">
                  <c:v>Ненадлежащее содержание придомовой территории</c:v>
                </c:pt>
                <c:pt idx="3">
                  <c:v>Ненадлежащее содержание подвальных помещений</c:v>
                </c:pt>
                <c:pt idx="4">
                  <c:v>Приборы учета коммунальных ресурсов в жилищном фонде</c:v>
                </c:pt>
                <c:pt idx="5">
                  <c:v>Перебои в работе канализации</c:v>
                </c:pt>
                <c:pt idx="6">
                  <c:v>Перебои в работе вентиляции</c:v>
                </c:pt>
                <c:pt idx="7">
                  <c:v>Ненадлежащее содержание  элементов здания: фасады, стены, промерзания, швы,  стыки,  балконы, козырьки, перекрытия</c:v>
                </c:pt>
                <c:pt idx="8">
                  <c:v>Ненадлежащее содержание лифтов</c:v>
                </c:pt>
                <c:pt idx="9">
                  <c:v>Ненадлежащее содержание мусоропроводов</c:v>
                </c:pt>
                <c:pt idx="10">
                  <c:v>Отсутствие площадок накопления ТКО</c:v>
                </c:pt>
              </c:strCache>
            </c:strRef>
          </c:cat>
          <c:val>
            <c:numRef>
              <c:f>'ОДИ (отдельно)'!$C$2:$C$12</c:f>
              <c:numCache>
                <c:formatCode>General</c:formatCode>
                <c:ptCount val="11"/>
                <c:pt idx="0">
                  <c:v>501</c:v>
                </c:pt>
                <c:pt idx="1">
                  <c:v>206</c:v>
                </c:pt>
                <c:pt idx="2">
                  <c:v>382</c:v>
                </c:pt>
                <c:pt idx="3">
                  <c:v>121</c:v>
                </c:pt>
                <c:pt idx="4">
                  <c:v>70</c:v>
                </c:pt>
                <c:pt idx="5">
                  <c:v>139</c:v>
                </c:pt>
                <c:pt idx="6">
                  <c:v>101</c:v>
                </c:pt>
                <c:pt idx="7">
                  <c:v>214</c:v>
                </c:pt>
                <c:pt idx="8">
                  <c:v>35</c:v>
                </c:pt>
                <c:pt idx="9">
                  <c:v>19</c:v>
                </c:pt>
                <c:pt idx="1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D9-4990-B683-0B4ADAFBF031}"/>
            </c:ext>
          </c:extLst>
        </c:ser>
        <c:ser>
          <c:idx val="0"/>
          <c:order val="1"/>
          <c:tx>
            <c:strRef>
              <c:f>'ОДИ (отдельно)'!$B$1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'ОДИ (отдельно)'!$A$2:$A$12</c:f>
              <c:strCache>
                <c:ptCount val="11"/>
                <c:pt idx="0">
                  <c:v>Ненадлежащее содержание подъездов</c:v>
                </c:pt>
                <c:pt idx="1">
                  <c:v>Ненадлежащее содержание крыш, кровли, чердачных помещений</c:v>
                </c:pt>
                <c:pt idx="2">
                  <c:v>Ненадлежащее содержание придомовой территории</c:v>
                </c:pt>
                <c:pt idx="3">
                  <c:v>Ненадлежащее содержание подвальных помещений</c:v>
                </c:pt>
                <c:pt idx="4">
                  <c:v>Приборы учета коммунальных ресурсов в жилищном фонде</c:v>
                </c:pt>
                <c:pt idx="5">
                  <c:v>Перебои в работе канализации</c:v>
                </c:pt>
                <c:pt idx="6">
                  <c:v>Перебои в работе вентиляции</c:v>
                </c:pt>
                <c:pt idx="7">
                  <c:v>Ненадлежащее содержание  элементов здания: фасады, стены, промерзания, швы,  стыки,  балконы, козырьки, перекрытия</c:v>
                </c:pt>
                <c:pt idx="8">
                  <c:v>Ненадлежащее содержание лифтов</c:v>
                </c:pt>
                <c:pt idx="9">
                  <c:v>Ненадлежащее содержание мусоропроводов</c:v>
                </c:pt>
                <c:pt idx="10">
                  <c:v>Отсутствие площадок накопления ТКО</c:v>
                </c:pt>
              </c:strCache>
            </c:strRef>
          </c:cat>
          <c:val>
            <c:numRef>
              <c:f>'ОДИ (отдельно)'!$B$2:$B$12</c:f>
              <c:numCache>
                <c:formatCode>General</c:formatCode>
                <c:ptCount val="11"/>
                <c:pt idx="0">
                  <c:v>403</c:v>
                </c:pt>
                <c:pt idx="1">
                  <c:v>80</c:v>
                </c:pt>
                <c:pt idx="2">
                  <c:v>263</c:v>
                </c:pt>
                <c:pt idx="3">
                  <c:v>216</c:v>
                </c:pt>
                <c:pt idx="4">
                  <c:v>59</c:v>
                </c:pt>
                <c:pt idx="5">
                  <c:v>79</c:v>
                </c:pt>
                <c:pt idx="6">
                  <c:v>58</c:v>
                </c:pt>
                <c:pt idx="7">
                  <c:v>237</c:v>
                </c:pt>
                <c:pt idx="8">
                  <c:v>20</c:v>
                </c:pt>
                <c:pt idx="9">
                  <c:v>29</c:v>
                </c:pt>
                <c:pt idx="10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D9-4990-B683-0B4ADAFBF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0895088"/>
        <c:axId val="590896728"/>
      </c:barChart>
      <c:catAx>
        <c:axId val="590895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90896728"/>
        <c:crosses val="autoZero"/>
        <c:auto val="1"/>
        <c:lblAlgn val="ctr"/>
        <c:lblOffset val="100"/>
        <c:noMultiLvlLbl val="0"/>
      </c:catAx>
      <c:valAx>
        <c:axId val="590896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9089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'комунал услуг'!$C$1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'комунал услуг'!$A$2:$A$7</c:f>
              <c:strCache>
                <c:ptCount val="6"/>
                <c:pt idx="0">
                  <c:v>Отсутствие отопления, предоставление отопления с перебоями</c:v>
                </c:pt>
                <c:pt idx="1">
                  <c:v>Отсутствие горячего водоснабжения, перебои,низкая температура</c:v>
                </c:pt>
                <c:pt idx="2">
                  <c:v>Отсутствие холодного водоснабжения,предоставление холодного водоснабжения с перебоями</c:v>
                </c:pt>
                <c:pt idx="3">
                  <c:v>Предоставление коммунальной услуги по электроснабжению ненадлежащего качества</c:v>
                </c:pt>
                <c:pt idx="4">
                  <c:v>Отсутствие газоснабжения/предоставление газоснабжения </c:v>
                </c:pt>
                <c:pt idx="5">
                  <c:v>Несвоевременный вывоз  ТКО</c:v>
                </c:pt>
              </c:strCache>
            </c:strRef>
          </c:cat>
          <c:val>
            <c:numRef>
              <c:f>'комунал услуг'!$C$2:$C$7</c:f>
              <c:numCache>
                <c:formatCode>General</c:formatCode>
                <c:ptCount val="6"/>
                <c:pt idx="0">
                  <c:v>471</c:v>
                </c:pt>
                <c:pt idx="1">
                  <c:v>124</c:v>
                </c:pt>
                <c:pt idx="2">
                  <c:v>110</c:v>
                </c:pt>
                <c:pt idx="3">
                  <c:v>103</c:v>
                </c:pt>
                <c:pt idx="4">
                  <c:v>3</c:v>
                </c:pt>
                <c:pt idx="5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AD-4CAA-87E9-88F29FC6BDBB}"/>
            </c:ext>
          </c:extLst>
        </c:ser>
        <c:ser>
          <c:idx val="0"/>
          <c:order val="1"/>
          <c:tx>
            <c:strRef>
              <c:f>'комунал услуг'!$B$1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'комунал услуг'!$A$2:$A$7</c:f>
              <c:strCache>
                <c:ptCount val="6"/>
                <c:pt idx="0">
                  <c:v>Отсутствие отопления, предоставление отопления с перебоями</c:v>
                </c:pt>
                <c:pt idx="1">
                  <c:v>Отсутствие горячего водоснабжения, перебои,низкая температура</c:v>
                </c:pt>
                <c:pt idx="2">
                  <c:v>Отсутствие холодного водоснабжения,предоставление холодного водоснабжения с перебоями</c:v>
                </c:pt>
                <c:pt idx="3">
                  <c:v>Предоставление коммунальной услуги по электроснабжению ненадлежащего качества</c:v>
                </c:pt>
                <c:pt idx="4">
                  <c:v>Отсутствие газоснабжения/предоставление газоснабжения </c:v>
                </c:pt>
                <c:pt idx="5">
                  <c:v>Несвоевременный вывоз  ТКО</c:v>
                </c:pt>
              </c:strCache>
            </c:strRef>
          </c:cat>
          <c:val>
            <c:numRef>
              <c:f>'комунал услуг'!$B$2:$B$7</c:f>
              <c:numCache>
                <c:formatCode>General</c:formatCode>
                <c:ptCount val="6"/>
                <c:pt idx="0">
                  <c:v>287</c:v>
                </c:pt>
                <c:pt idx="1">
                  <c:v>80</c:v>
                </c:pt>
                <c:pt idx="2">
                  <c:v>77</c:v>
                </c:pt>
                <c:pt idx="3">
                  <c:v>63</c:v>
                </c:pt>
                <c:pt idx="4">
                  <c:v>0</c:v>
                </c:pt>
                <c:pt idx="5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AD-4CAA-87E9-88F29FC6BD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7711904"/>
        <c:axId val="557707640"/>
      </c:barChart>
      <c:catAx>
        <c:axId val="557711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7707640"/>
        <c:crosses val="autoZero"/>
        <c:auto val="1"/>
        <c:lblAlgn val="ctr"/>
        <c:lblOffset val="100"/>
        <c:noMultiLvlLbl val="0"/>
      </c:catAx>
      <c:valAx>
        <c:axId val="557707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5771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870059842519687"/>
          <c:y val="2.6996628610001933E-2"/>
          <c:w val="0.46750740157480314"/>
          <c:h val="0.8288012221465885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начислен!$C$2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начислен!$A$3:$A$8</c:f>
              <c:strCache>
                <c:ptCount val="6"/>
                <c:pt idx="0">
                  <c:v>Неправомерное начисление платы за коммунальные услуги</c:v>
                </c:pt>
                <c:pt idx="1">
                  <c:v>Неправомерное начисление платы за содержание МКД</c:v>
                </c:pt>
                <c:pt idx="2">
                  <c:v>Не проведен перерасчет размера платы за коммунальные услуги</c:v>
                </c:pt>
                <c:pt idx="3">
                  <c:v>Наличие задолженности перед РСО</c:v>
                </c:pt>
                <c:pt idx="4">
                  <c:v>Оплата за вывоз ТКО (кроме исключения платы из содержания жилого помещения)</c:v>
                </c:pt>
                <c:pt idx="5">
                  <c:v>Исключение платы по сбору и вывозу ТКО из платы за содержание жилого помещения</c:v>
                </c:pt>
              </c:strCache>
            </c:strRef>
          </c:cat>
          <c:val>
            <c:numRef>
              <c:f>начислен!$C$3:$C$8</c:f>
              <c:numCache>
                <c:formatCode>General</c:formatCode>
                <c:ptCount val="6"/>
                <c:pt idx="0">
                  <c:v>1066</c:v>
                </c:pt>
                <c:pt idx="1">
                  <c:v>134</c:v>
                </c:pt>
                <c:pt idx="2">
                  <c:v>40</c:v>
                </c:pt>
                <c:pt idx="3">
                  <c:v>22</c:v>
                </c:pt>
                <c:pt idx="4">
                  <c:v>62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2F-46B3-A7C3-6AACD57F145E}"/>
            </c:ext>
          </c:extLst>
        </c:ser>
        <c:ser>
          <c:idx val="0"/>
          <c:order val="1"/>
          <c:tx>
            <c:strRef>
              <c:f>начислен!$B$2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начислен!$A$3:$A$8</c:f>
              <c:strCache>
                <c:ptCount val="6"/>
                <c:pt idx="0">
                  <c:v>Неправомерное начисление платы за коммунальные услуги</c:v>
                </c:pt>
                <c:pt idx="1">
                  <c:v>Неправомерное начисление платы за содержание МКД</c:v>
                </c:pt>
                <c:pt idx="2">
                  <c:v>Не проведен перерасчет размера платы за коммунальные услуги</c:v>
                </c:pt>
                <c:pt idx="3">
                  <c:v>Наличие задолженности перед РСО</c:v>
                </c:pt>
                <c:pt idx="4">
                  <c:v>Оплата за вывоз ТКО (кроме исключения платы из содержания жилого помещения)</c:v>
                </c:pt>
                <c:pt idx="5">
                  <c:v>Исключение платы по сбору и вывозу ТКО из платы за содержание жилого помещения</c:v>
                </c:pt>
              </c:strCache>
            </c:strRef>
          </c:cat>
          <c:val>
            <c:numRef>
              <c:f>начислен!$B$3:$B$8</c:f>
              <c:numCache>
                <c:formatCode>General</c:formatCode>
                <c:ptCount val="6"/>
                <c:pt idx="0">
                  <c:v>738</c:v>
                </c:pt>
                <c:pt idx="1">
                  <c:v>304</c:v>
                </c:pt>
                <c:pt idx="2">
                  <c:v>39</c:v>
                </c:pt>
                <c:pt idx="3">
                  <c:v>10</c:v>
                </c:pt>
                <c:pt idx="4">
                  <c:v>123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2F-46B3-A7C3-6AACD57F14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45394160"/>
        <c:axId val="545380384"/>
      </c:barChart>
      <c:catAx>
        <c:axId val="545394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45380384"/>
        <c:crosses val="autoZero"/>
        <c:auto val="1"/>
        <c:lblAlgn val="ctr"/>
        <c:lblOffset val="100"/>
        <c:noMultiLvlLbl val="0"/>
      </c:catAx>
      <c:valAx>
        <c:axId val="545380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45394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'По территориям'!$C$4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 территориям'!$A$5:$A$9</c:f>
              <c:strCache>
                <c:ptCount val="5"/>
                <c:pt idx="0">
                  <c:v>ТП по Северной группе районов</c:v>
                </c:pt>
                <c:pt idx="1">
                  <c:v>ТП по Южной группе районов</c:v>
                </c:pt>
                <c:pt idx="2">
                  <c:v>ТП по Западной группе районов</c:v>
                </c:pt>
                <c:pt idx="3">
                  <c:v>ТП по Восточной группе районов</c:v>
                </c:pt>
                <c:pt idx="4">
                  <c:v>ТП по г. Норильску и Таймырскому Долгано-Ненецкому району</c:v>
                </c:pt>
              </c:strCache>
            </c:strRef>
          </c:cat>
          <c:val>
            <c:numRef>
              <c:f>'По территориям'!$C$5:$C$9</c:f>
              <c:numCache>
                <c:formatCode>General</c:formatCode>
                <c:ptCount val="5"/>
                <c:pt idx="0">
                  <c:v>170</c:v>
                </c:pt>
                <c:pt idx="1">
                  <c:v>182</c:v>
                </c:pt>
                <c:pt idx="2">
                  <c:v>464</c:v>
                </c:pt>
                <c:pt idx="3">
                  <c:v>300</c:v>
                </c:pt>
                <c:pt idx="4">
                  <c:v>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75-4186-B623-2104693B8A74}"/>
            </c:ext>
          </c:extLst>
        </c:ser>
        <c:ser>
          <c:idx val="0"/>
          <c:order val="1"/>
          <c:tx>
            <c:strRef>
              <c:f>'По территориям'!$B$4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 территориям'!$A$5:$A$9</c:f>
              <c:strCache>
                <c:ptCount val="5"/>
                <c:pt idx="0">
                  <c:v>ТП по Северной группе районов</c:v>
                </c:pt>
                <c:pt idx="1">
                  <c:v>ТП по Южной группе районов</c:v>
                </c:pt>
                <c:pt idx="2">
                  <c:v>ТП по Западной группе районов</c:v>
                </c:pt>
                <c:pt idx="3">
                  <c:v>ТП по Восточной группе районов</c:v>
                </c:pt>
                <c:pt idx="4">
                  <c:v>ТП по г. Норильску и Таймырскому Долгано-Ненецкому району</c:v>
                </c:pt>
              </c:strCache>
            </c:strRef>
          </c:cat>
          <c:val>
            <c:numRef>
              <c:f>'По территориям'!$B$5:$B$9</c:f>
              <c:numCache>
                <c:formatCode>General</c:formatCode>
                <c:ptCount val="5"/>
                <c:pt idx="0">
                  <c:v>99</c:v>
                </c:pt>
                <c:pt idx="1">
                  <c:v>118</c:v>
                </c:pt>
                <c:pt idx="2">
                  <c:v>309</c:v>
                </c:pt>
                <c:pt idx="3">
                  <c:v>263</c:v>
                </c:pt>
                <c:pt idx="4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75-4186-B623-2104693B8A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026944"/>
        <c:axId val="51028736"/>
      </c:barChart>
      <c:catAx>
        <c:axId val="510269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1028736"/>
        <c:crosses val="autoZero"/>
        <c:auto val="1"/>
        <c:lblAlgn val="ctr"/>
        <c:lblOffset val="100"/>
        <c:noMultiLvlLbl val="0"/>
      </c:catAx>
      <c:valAx>
        <c:axId val="51028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0269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'Центральная группа районов'!$C$3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'Центральная группа районов'!$A$4:$A$13</c:f>
              <c:strCache>
                <c:ptCount val="10"/>
                <c:pt idx="0">
                  <c:v>г. Красноярск</c:v>
                </c:pt>
                <c:pt idx="1">
                  <c:v>г. Сосновоборск</c:v>
                </c:pt>
                <c:pt idx="2">
                  <c:v>г. Железногорск</c:v>
                </c:pt>
                <c:pt idx="3">
                  <c:v>г. Дивногорск</c:v>
                </c:pt>
                <c:pt idx="4">
                  <c:v>Березовский район</c:v>
                </c:pt>
                <c:pt idx="5">
                  <c:v>Емельяновский район</c:v>
                </c:pt>
                <c:pt idx="6">
                  <c:v>Сухобузимский район</c:v>
                </c:pt>
                <c:pt idx="7">
                  <c:v>Большемуртинский район</c:v>
                </c:pt>
                <c:pt idx="8">
                  <c:v>п. Кедровый</c:v>
                </c:pt>
                <c:pt idx="9">
                  <c:v>Манский район</c:v>
                </c:pt>
              </c:strCache>
            </c:strRef>
          </c:cat>
          <c:val>
            <c:numRef>
              <c:f>'Центральная группа районов'!$C$4:$C$13</c:f>
              <c:numCache>
                <c:formatCode>General</c:formatCode>
                <c:ptCount val="10"/>
                <c:pt idx="0">
                  <c:v>2850</c:v>
                </c:pt>
                <c:pt idx="1">
                  <c:v>70</c:v>
                </c:pt>
                <c:pt idx="2">
                  <c:v>120</c:v>
                </c:pt>
                <c:pt idx="3">
                  <c:v>38</c:v>
                </c:pt>
                <c:pt idx="4">
                  <c:v>44</c:v>
                </c:pt>
                <c:pt idx="5">
                  <c:v>63</c:v>
                </c:pt>
                <c:pt idx="6">
                  <c:v>14</c:v>
                </c:pt>
                <c:pt idx="7">
                  <c:v>4</c:v>
                </c:pt>
                <c:pt idx="8">
                  <c:v>8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1-440F-8CF3-6ABAE7FC9B04}"/>
            </c:ext>
          </c:extLst>
        </c:ser>
        <c:ser>
          <c:idx val="0"/>
          <c:order val="1"/>
          <c:tx>
            <c:strRef>
              <c:f>'Центральная группа районов'!$B$3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'Центральная группа районов'!$A$4:$A$13</c:f>
              <c:strCache>
                <c:ptCount val="10"/>
                <c:pt idx="0">
                  <c:v>г. Красноярск</c:v>
                </c:pt>
                <c:pt idx="1">
                  <c:v>г. Сосновоборск</c:v>
                </c:pt>
                <c:pt idx="2">
                  <c:v>г. Железногорск</c:v>
                </c:pt>
                <c:pt idx="3">
                  <c:v>г. Дивногорск</c:v>
                </c:pt>
                <c:pt idx="4">
                  <c:v>Березовский район</c:v>
                </c:pt>
                <c:pt idx="5">
                  <c:v>Емельяновский район</c:v>
                </c:pt>
                <c:pt idx="6">
                  <c:v>Сухобузимский район</c:v>
                </c:pt>
                <c:pt idx="7">
                  <c:v>Большемуртинский район</c:v>
                </c:pt>
                <c:pt idx="8">
                  <c:v>п. Кедровый</c:v>
                </c:pt>
                <c:pt idx="9">
                  <c:v>Манский район</c:v>
                </c:pt>
              </c:strCache>
            </c:strRef>
          </c:cat>
          <c:val>
            <c:numRef>
              <c:f>'Центральная группа районов'!$B$4:$B$13</c:f>
              <c:numCache>
                <c:formatCode>General</c:formatCode>
                <c:ptCount val="10"/>
                <c:pt idx="0">
                  <c:v>2226</c:v>
                </c:pt>
                <c:pt idx="1">
                  <c:v>44</c:v>
                </c:pt>
                <c:pt idx="2">
                  <c:v>95</c:v>
                </c:pt>
                <c:pt idx="3">
                  <c:v>45</c:v>
                </c:pt>
                <c:pt idx="4">
                  <c:v>25</c:v>
                </c:pt>
                <c:pt idx="5">
                  <c:v>112</c:v>
                </c:pt>
                <c:pt idx="6">
                  <c:v>5</c:v>
                </c:pt>
                <c:pt idx="7">
                  <c:v>18</c:v>
                </c:pt>
                <c:pt idx="8">
                  <c:v>11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31-440F-8CF3-6ABAE7FC9B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184768"/>
        <c:axId val="51186304"/>
      </c:barChart>
      <c:catAx>
        <c:axId val="511847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1186304"/>
        <c:crosses val="autoZero"/>
        <c:auto val="1"/>
        <c:lblAlgn val="ctr"/>
        <c:lblOffset val="100"/>
        <c:noMultiLvlLbl val="0"/>
      </c:catAx>
      <c:valAx>
        <c:axId val="51186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118476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9FE0-CF5F-4ACA-ADE4-63963D64C0A7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98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9FE0-CF5F-4ACA-ADE4-63963D64C0A7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077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9FE0-CF5F-4ACA-ADE4-63963D64C0A7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243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9FE0-CF5F-4ACA-ADE4-63963D64C0A7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3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9FE0-CF5F-4ACA-ADE4-63963D64C0A7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2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9FE0-CF5F-4ACA-ADE4-63963D64C0A7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51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9FE0-CF5F-4ACA-ADE4-63963D64C0A7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59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9FE0-CF5F-4ACA-ADE4-63963D64C0A7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11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9FE0-CF5F-4ACA-ADE4-63963D64C0A7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83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CE29FE0-CF5F-4ACA-ADE4-63963D64C0A7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997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29FE0-CF5F-4ACA-ADE4-63963D64C0A7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772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CE29FE0-CF5F-4ACA-ADE4-63963D64C0A7}" type="datetimeFigureOut">
              <a:rPr lang="ru-RU" smtClean="0"/>
              <a:t>20.04.2023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0EAC0A-4B7D-43DB-B596-48EB04084B0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17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.me/krasnadzo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C963B-ACC3-78DD-3E77-EB0D2877C1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012053"/>
            <a:ext cx="4625266" cy="147369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работе службы строительного надзора и жилищного контроля Красноярского края с обращениями граждан, юридических лиц и индивидуальных предпринимателей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F32BDC-FD63-3409-48B9-C8C1ABCA2286}"/>
              </a:ext>
            </a:extLst>
          </p:cNvPr>
          <p:cNvSpPr txBox="1"/>
          <p:nvPr/>
        </p:nvSpPr>
        <p:spPr>
          <a:xfrm>
            <a:off x="221942" y="1968986"/>
            <a:ext cx="118516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Одним из приоритетных направлений в деятельности службы строительного надзора и жилищного контроля Красноярского края (далее – Служба) является работа с обращениями граждан.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Сотрудники Службы в работе с обращениями граждан руководствуются Федеральным законом от 02.05.2006 № 59-ФЗ "О порядке рассмотрения обращений граждан Российской Федерации", Положением о Службе, утвержденным постановлением Правительства Красноярского края от 03.04.2012 № 143-п.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4EE2ADA-DADF-0968-B318-290AC52613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9"/>
          <a:stretch/>
        </p:blipFill>
        <p:spPr>
          <a:xfrm>
            <a:off x="0" y="0"/>
            <a:ext cx="12192000" cy="8839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1B065AD-06F3-EF91-C54A-D6A0446F2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3638560"/>
            <a:ext cx="2624831" cy="265664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4067127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8D61B8-2C6F-5911-06FB-EDDB4BD0943F}"/>
              </a:ext>
            </a:extLst>
          </p:cNvPr>
          <p:cNvSpPr txBox="1"/>
          <p:nvPr/>
        </p:nvSpPr>
        <p:spPr>
          <a:xfrm>
            <a:off x="95249" y="76111"/>
            <a:ext cx="11972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/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обращений граждан, поступивших в территориальные подразделения Службы за </a:t>
            </a:r>
            <a:r>
              <a:rPr lang="en-US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квартал 2023 года,</a:t>
            </a:r>
          </a:p>
          <a:p>
            <a:pPr algn="ctr"/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сравнению с </a:t>
            </a:r>
            <a:r>
              <a:rPr lang="en-US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кварталом 2022 года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0000000-0008-0000-04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980398"/>
              </p:ext>
            </p:extLst>
          </p:nvPr>
        </p:nvGraphicFramePr>
        <p:xfrm>
          <a:off x="523875" y="1198789"/>
          <a:ext cx="7153275" cy="4801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0A1F0B9-80D6-C451-53FD-700D362EC849}"/>
              </a:ext>
            </a:extLst>
          </p:cNvPr>
          <p:cNvSpPr txBox="1"/>
          <p:nvPr/>
        </p:nvSpPr>
        <p:spPr>
          <a:xfrm>
            <a:off x="7439025" y="1333500"/>
            <a:ext cx="43434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Из общего числа обращений граждан за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квартал 2023 года в территориальные подразделения Службы поступило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1397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обращений граждан, что на 47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%</a:t>
            </a:r>
            <a:r>
              <a:rPr lang="ru-RU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больше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чем за аналогичный период 2022 года.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164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CED79D-F5F3-96D5-72F9-26D290B04F9E}"/>
              </a:ext>
            </a:extLst>
          </p:cNvPr>
          <p:cNvSpPr txBox="1"/>
          <p:nvPr/>
        </p:nvSpPr>
        <p:spPr>
          <a:xfrm>
            <a:off x="685800" y="114211"/>
            <a:ext cx="111442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обращений граждан, поступивших в Службу по Центральной группе районов Красноярского края</a:t>
            </a:r>
          </a:p>
          <a:p>
            <a:pPr algn="ctr"/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en-US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квартал 2023 года, в сравнении с </a:t>
            </a:r>
            <a:r>
              <a:rPr lang="en-US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кварталом 2022 года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463654"/>
              </p:ext>
            </p:extLst>
          </p:nvPr>
        </p:nvGraphicFramePr>
        <p:xfrm>
          <a:off x="904875" y="971550"/>
          <a:ext cx="10668000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3696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3C0206D7-0CBA-C85D-227B-49E40C8C51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6389704"/>
              </p:ext>
            </p:extLst>
          </p:nvPr>
        </p:nvGraphicFramePr>
        <p:xfrm>
          <a:off x="-1" y="4397811"/>
          <a:ext cx="6531429" cy="1920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1941F32-D67D-DDFD-E2CE-92CA85C6EB98}"/>
              </a:ext>
            </a:extLst>
          </p:cNvPr>
          <p:cNvSpPr txBox="1"/>
          <p:nvPr/>
        </p:nvSpPr>
        <p:spPr>
          <a:xfrm>
            <a:off x="585927" y="284955"/>
            <a:ext cx="3977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E659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граждан по районам г. Красноярска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87319E-E37A-3C8F-8A9D-49D6FADA2734}"/>
              </a:ext>
            </a:extLst>
          </p:cNvPr>
          <p:cNvSpPr txBox="1"/>
          <p:nvPr/>
        </p:nvSpPr>
        <p:spPr>
          <a:xfrm>
            <a:off x="5841507" y="284955"/>
            <a:ext cx="6169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E659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вопросы, по которым поступило наибольшее количество обращений от граждан г. Красноярска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6D841C-14D0-3B10-D9A7-9B4FCE40D8B0}"/>
              </a:ext>
            </a:extLst>
          </p:cNvPr>
          <p:cNvSpPr txBox="1"/>
          <p:nvPr/>
        </p:nvSpPr>
        <p:spPr>
          <a:xfrm>
            <a:off x="6871316" y="2831976"/>
            <a:ext cx="1970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B8FA37C-9DF5-4DF6-5FA0-EC61103CB57B}"/>
              </a:ext>
            </a:extLst>
          </p:cNvPr>
          <p:cNvSpPr/>
          <p:nvPr/>
        </p:nvSpPr>
        <p:spPr>
          <a:xfrm>
            <a:off x="6871316" y="1088008"/>
            <a:ext cx="4293809" cy="542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Неправомерное начисление платы за коммунальные услуги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17,8%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00DAAF8E-0061-B954-77D3-A08FF83BD5A5}"/>
              </a:ext>
            </a:extLst>
          </p:cNvPr>
          <p:cNvSpPr/>
          <p:nvPr/>
        </p:nvSpPr>
        <p:spPr>
          <a:xfrm>
            <a:off x="6871316" y="1659788"/>
            <a:ext cx="4293809" cy="542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Ненадлежащее содержание подъездов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11,1 %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52F756B-3416-5D99-E4A5-359D5FA6B565}"/>
              </a:ext>
            </a:extLst>
          </p:cNvPr>
          <p:cNvSpPr/>
          <p:nvPr/>
        </p:nvSpPr>
        <p:spPr>
          <a:xfrm>
            <a:off x="6871317" y="3976984"/>
            <a:ext cx="4293808" cy="542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Ненадлежащее содержание конструктивных элементов здания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4,9%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956345C4-DA15-9E06-B09A-22ED0B990296}"/>
              </a:ext>
            </a:extLst>
          </p:cNvPr>
          <p:cNvSpPr/>
          <p:nvPr/>
        </p:nvSpPr>
        <p:spPr>
          <a:xfrm>
            <a:off x="6871316" y="2227052"/>
            <a:ext cx="4293809" cy="542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Фальсификация, ФХД, ознакомление с документами, порядок проведения ОСС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11%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C01F5335-AE5E-D92A-28EB-BB4E83B6875E}"/>
              </a:ext>
            </a:extLst>
          </p:cNvPr>
          <p:cNvSpPr/>
          <p:nvPr/>
        </p:nvSpPr>
        <p:spPr>
          <a:xfrm>
            <a:off x="6871316" y="4554334"/>
            <a:ext cx="4293809" cy="542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Ненадлежащее</a:t>
            </a:r>
            <a:r>
              <a:rPr lang="ru-RU" dirty="0"/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крыш, кровель, чердачных помещений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3,6%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3C0069B6-3AA0-42B2-6ED8-F67BAB9E31E5}"/>
              </a:ext>
            </a:extLst>
          </p:cNvPr>
          <p:cNvSpPr/>
          <p:nvPr/>
        </p:nvSpPr>
        <p:spPr>
          <a:xfrm>
            <a:off x="6871316" y="2794961"/>
            <a:ext cx="4293809" cy="542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Ненадлежащее содержание  придомовой  территории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9%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7357E88C-765D-330C-95BA-FC8B469014E7}"/>
              </a:ext>
            </a:extLst>
          </p:cNvPr>
          <p:cNvSpPr/>
          <p:nvPr/>
        </p:nvSpPr>
        <p:spPr>
          <a:xfrm>
            <a:off x="6871317" y="3367876"/>
            <a:ext cx="4293808" cy="5746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отопления, предоставление отопления с перебоями, низкая температура в жилых помещениях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8,6%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087E620B-2F4E-9BAC-3D56-B535316588F4}"/>
              </a:ext>
            </a:extLst>
          </p:cNvPr>
          <p:cNvSpPr/>
          <p:nvPr/>
        </p:nvSpPr>
        <p:spPr>
          <a:xfrm>
            <a:off x="6871316" y="5131683"/>
            <a:ext cx="4293809" cy="452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информации в ГИС ЖКХ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3,3%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7979FF-A632-31B2-3620-BD56C7F76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12" y="887333"/>
            <a:ext cx="5765327" cy="342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07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37B744-29A9-A411-0D3F-82FBCA368A59}"/>
              </a:ext>
            </a:extLst>
          </p:cNvPr>
          <p:cNvSpPr txBox="1"/>
          <p:nvPr/>
        </p:nvSpPr>
        <p:spPr>
          <a:xfrm>
            <a:off x="438150" y="143560"/>
            <a:ext cx="111823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Размещение в СМИ информации о порядке работы с обращениями граждан</a:t>
            </a:r>
            <a:r>
              <a:rPr lang="en-US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другой актуальной информации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50AB16-2DBA-2C79-B388-BDE0E110842F}"/>
              </a:ext>
            </a:extLst>
          </p:cNvPr>
          <p:cNvSpPr txBox="1"/>
          <p:nvPr/>
        </p:nvSpPr>
        <p:spPr>
          <a:xfrm>
            <a:off x="104503" y="543669"/>
            <a:ext cx="772645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Службе отработана система оперативного взаимодействия со средствами массовой информации, регулярного освещения деятельности службы на страницах газет, журналов, радио и телевидении.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Официальный сайт Службы расположен в сети Интернет по адресу: </a:t>
            </a:r>
            <a:r>
              <a:rPr lang="ru-RU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http://www.</a:t>
            </a:r>
            <a:r>
              <a:rPr lang="en-US" sz="14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krasnadzor</a:t>
            </a:r>
            <a:r>
              <a:rPr lang="ru-RU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400" u="sng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«Электронная приемная» официального сайта службы содержит информацию о том, как обратиться в службу, график приема граждан, требования к письменному обращению граждан, обзор обращений граждан. Ответственные лица Службы обеспечивают своевременное предоставление и обновление информации для размещения на официальном сайте.</a:t>
            </a:r>
          </a:p>
          <a:p>
            <a:pPr algn="just"/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квартал </a:t>
            </a:r>
            <a:r>
              <a:rPr lang="ru-RU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2023 года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средствах массовой информации размещено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133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публикации и других журналистских материалов в целях доведения до населения общественно важной информации, также дополнительно размещена информация на официальном сайте Службы в количестве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публикации.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Службой создан телеграм-канал </a:t>
            </a:r>
            <a:r>
              <a:rPr lang="ru-RU" sz="14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https://t.me/krasnadzor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количеством подписчиков более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2100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человек, где размещено 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публикаций.</a:t>
            </a:r>
          </a:p>
          <a:p>
            <a:pPr algn="just"/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странице Службы в «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Вконтакте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размещено 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публикаций. 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6EE91F-7423-5093-47B2-6E4068AF2E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28" b="3889"/>
          <a:stretch/>
        </p:blipFill>
        <p:spPr>
          <a:xfrm>
            <a:off x="7830959" y="543671"/>
            <a:ext cx="4347673" cy="21908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878432-569E-0D34-BEF1-EB3253DC5F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15" t="6944" r="19375" b="6667"/>
          <a:stretch/>
        </p:blipFill>
        <p:spPr>
          <a:xfrm>
            <a:off x="7830959" y="2734491"/>
            <a:ext cx="4347673" cy="3137403"/>
          </a:xfrm>
          <a:prstGeom prst="rect">
            <a:avLst/>
          </a:prstGeom>
        </p:spPr>
      </p:pic>
      <p:pic>
        <p:nvPicPr>
          <p:cNvPr id="1026" name="Рисунок 1" descr="Описание: QR_telegram">
            <a:extLst>
              <a:ext uri="{FF2B5EF4-FFF2-40B4-BE49-F238E27FC236}">
                <a16:creationId xmlns:a16="http://schemas.microsoft.com/office/drawing/2014/main" id="{A72BB171-4A3D-7E0D-785C-D6631AB65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89735"/>
            <a:ext cx="1734958" cy="173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220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B3D1DF-B057-7177-2DEA-C0F936BA07DD}"/>
              </a:ext>
            </a:extLst>
          </p:cNvPr>
          <p:cNvSpPr txBox="1"/>
          <p:nvPr/>
        </p:nvSpPr>
        <p:spPr>
          <a:xfrm>
            <a:off x="504824" y="785336"/>
            <a:ext cx="7689941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Ежемесячно руководитель, заместители, руководители структурных подразделений Службы и начальники отделов ведут личный прием граждан.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Руководителем Службы лично принято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граждан, руководителями территориальных подразделений Службы принято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период рабочих поездок в муниципальные образования края принято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Служба на постоянной основе участвует в днях бесплатной юридической помощи, проводимой Красноярским региональным отделением Общероссийской общественной организации «Ассоциация юристов России». За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2023 года принято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квартале 2023 году Служба участвовала в неделях приемов граждан по вопросам жилищного-коммунального хозяйства, организованной Региональной общественной приемной Председателя Всероссийской политической партии «Единая Россия»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Д.А.Медведева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было принято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гражданина.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Служба участвовала в мероприятиях управления по работе с обращениями граждан - общественной приемной Губернатора края. В мобильной приемной Губернатора края принято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Служба принимала участие в выставке «Строительство и Архитектура», в рамках которой была организована консультативная площадка. Проконсультировано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граждан и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юридических лица.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E121A6-DC2B-D934-780F-77552250FA12}"/>
              </a:ext>
            </a:extLst>
          </p:cNvPr>
          <p:cNvSpPr txBox="1"/>
          <p:nvPr/>
        </p:nvSpPr>
        <p:spPr>
          <a:xfrm>
            <a:off x="2628900" y="148709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E659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прием граждан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5B0334E-7D95-5EF8-6AA6-F316D96D8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70" y="3899939"/>
            <a:ext cx="4093029" cy="230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452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2E4DF3-6F3F-7877-753F-2775C9C6C48B}"/>
              </a:ext>
            </a:extLst>
          </p:cNvPr>
          <p:cNvSpPr txBox="1"/>
          <p:nvPr/>
        </p:nvSpPr>
        <p:spPr>
          <a:xfrm>
            <a:off x="496116" y="533757"/>
            <a:ext cx="11337987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рассмотрено </a:t>
            </a:r>
            <a:r>
              <a:rPr lang="ru-RU" sz="1200" b="1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4510</a:t>
            </a:r>
            <a:r>
              <a:rPr lang="ru-RU" sz="12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обращений граждан</a:t>
            </a:r>
          </a:p>
          <a:p>
            <a:pPr algn="just"/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результатам рассмотрения обращений граждан приняты следующие решения: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«ответ по существу, разъяснение»-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2841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«оставлено без ответа автору»-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 по существу, поддержано, меры приняты»-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955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ответ по существу, не поддержано»-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414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«дан ответ»-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299</a:t>
            </a:r>
            <a:endParaRPr lang="ru-RU" sz="1200" b="1" spc="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направлено более </a:t>
            </a:r>
            <a:r>
              <a:rPr lang="ru-RU" sz="1200" b="1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4471</a:t>
            </a:r>
            <a:r>
              <a:rPr lang="ru-RU" sz="12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письменн</a:t>
            </a:r>
            <a:r>
              <a:rPr lang="ru-RU" sz="1200" spc="1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ого</a:t>
            </a:r>
            <a:r>
              <a:rPr lang="ru-RU" sz="12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ответа по результатам рассмотрений обращений граждан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направлено более </a:t>
            </a:r>
            <a:r>
              <a:rPr lang="ru-RU" sz="1200" b="1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12448</a:t>
            </a:r>
            <a:r>
              <a:rPr lang="ru-RU" sz="12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письменных ответов по результатам рассмотрения обращений юридических лиц и индивидуальных предпринимателей </a:t>
            </a:r>
            <a:endParaRPr lang="en-US" sz="1200" spc="1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выдано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940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предостережений о недопустимости нарушений обязательных требований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рассмотрено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335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писем с информацией об устранении и недопущении нарушений,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36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писем – о возражениях по полученным предостережениям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Выявленные нарушения, по которым выданы предостережения: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1235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нарушений правил и норм технической эксплуатации жилищного фонда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239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нарушений порядка расчета внесения платы за жилищно-коммунальные услуги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37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нарушения правил управления многоквартирными домами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153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нарушения своевременного и полного размещения информации в ГИС ЖКХ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106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нарушений качества предоставления коммунальных услуг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28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нарушений в работе по организации работы с твердыми коммунальными отходами, их сбору и вывозу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85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нарушений по эксплуатации дворовых территорий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39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грубых нарушений лицензионных требований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48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нарушений обязательных требований по энергосбережению в жилищном фонде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нарушения эксплуатации внутридомового газового оборудования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нарушений в организации капитального ремонта многоквартирных домов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нарушений при эксплуатации лифтового оборудования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проведено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55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выездных обследований многоквартирных домов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44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проверки и инспекционных визита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выявлено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23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нарушения требований жилищного законодательства, в том числе: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нарушений правил и норм технической эксплуатации жилищного фонда,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нарушения порядка расчета внесения платы за жилищно-коммунальные услуги,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нарушения требований законодательства о размещении информации в ГИС ЖКХ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основании выявленных нарушений выдано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предписаний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571928-7887-BB73-0521-AB0CBEB95806}"/>
              </a:ext>
            </a:extLst>
          </p:cNvPr>
          <p:cNvSpPr txBox="1"/>
          <p:nvPr/>
        </p:nvSpPr>
        <p:spPr>
          <a:xfrm>
            <a:off x="3981450" y="13918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E659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Итоги за </a:t>
            </a:r>
            <a:r>
              <a:rPr lang="en-US" sz="2000" dirty="0">
                <a:solidFill>
                  <a:srgbClr val="E659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ru-RU" sz="2000" dirty="0">
                <a:solidFill>
                  <a:srgbClr val="E659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квартал 2023 года </a:t>
            </a:r>
            <a:r>
              <a:rPr lang="en-US" sz="2000" dirty="0">
                <a:solidFill>
                  <a:srgbClr val="E6593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rgbClr val="E6593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313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8CBDDD-A19C-72E7-8F2C-8C3C80C0A427}"/>
              </a:ext>
            </a:extLst>
          </p:cNvPr>
          <p:cNvSpPr txBox="1"/>
          <p:nvPr/>
        </p:nvSpPr>
        <p:spPr>
          <a:xfrm>
            <a:off x="200025" y="109835"/>
            <a:ext cx="11630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spc="1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Меры по устранению причин и условий, способствующих повышенной активности обращения граждан</a:t>
            </a:r>
            <a:endParaRPr lang="ru-RU" sz="1600" dirty="0">
              <a:solidFill>
                <a:srgbClr val="E6593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A914A5-B877-EE0E-BCD2-A6AD1F76D580}"/>
              </a:ext>
            </a:extLst>
          </p:cNvPr>
          <p:cNvSpPr txBox="1"/>
          <p:nvPr/>
        </p:nvSpPr>
        <p:spPr>
          <a:xfrm>
            <a:off x="133349" y="572691"/>
            <a:ext cx="1191577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целью устранения причин и условий, способствующих повышенной активности обращений граждан приняты следующие меры: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роведены консультации граждан в телефонном режиме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опубликована информации на сайте Службы и в СМИ по актуальным темам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проведены личные приемы граждан руководителем Службы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руководителями территориальных подразделений, начальниками отделов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проведены профилактические визиты и рабочие встречи с руководителями управляющих компаний, которые допускают нарушения, и на которых жалуются граждане в своих обращениях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проведены рабочие встречи в органах местного самоуправления по актуальным вопросам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аправлены письма в министерство промышленности, энергетики и жилищно-коммунального хозяйства Красноярского края для содействия по урегулированию вопроса по  своевременному снятию и предоставлению сетевыми организациями ПАО «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Россети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Сибирь» и АО «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КрасЭко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в ПАО «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Красноярскэнергосбыт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 показаний индивидуальных приборов учета в сроки, соответствующие действующему жилищному законодательству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аправлены информационные письма и выданы предостережения при наличии признаков нарушения при оценке сведений по поступившим обращениям на предмет правильности начисления платы за коммунальные услуги, в том числе, на предмет начисления платы за коммунальные услуги с учетом предельного индекса изменения платы за коммунальные услуги в связи с увеличением тарифов за коммунальные услуги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организовано оперативное взаимодействие с органами  уголовного преследования в рамках заключенного трехстороннего соглашения между прокуратурой края, Службой и ГУ МВД России по краю, с целью выявления подложных документов, связанных с организацией, и проведением общих собраний собственников помещения в многоквартирных домах, пресечения дальнейшего использования таких документов для управления многоквартирными домами, а также недопущения к управлению многоквартирным домом недобросовестных юридических лиц на основании подложных документов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аправлена информация в адрес застройщиков для принятия мер по устранению нарушений, выявленных при эксплуатации объектов капитального строительства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212842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7A82-74F5-93C4-4BDB-0CBD23797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594360"/>
            <a:ext cx="3886199" cy="51088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статистика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обращений граждан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EBEE25D-A415-2405-57F7-A8D75417B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874" y="1257300"/>
            <a:ext cx="3886199" cy="5448300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I квартал 2023 года в Службу поступило 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4836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обращений граждан, что на 27% больше, чем за аналогичный период 2022 года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Письменных – 1810;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Поступивших по системам электронного документооборота – 2638;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окно цифровой обратной связи – 358;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Устных – 30.</a:t>
            </a:r>
          </a:p>
          <a:p>
            <a:pPr algn="just"/>
            <a:r>
              <a:rPr lang="ru-RU" sz="18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8386 обращений юридических лиц и индивидуальных предпринимателей, что на </a:t>
            </a:r>
            <a:r>
              <a:rPr lang="ru-RU" sz="1800" b="1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2,7%</a:t>
            </a:r>
            <a:r>
              <a:rPr lang="ru-RU" sz="18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меньше,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за аналогичный период 2022 года</a:t>
            </a:r>
            <a:endParaRPr lang="ru-RU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F236666-DEA4-8177-B9F1-628CEC649E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063699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636AF81-64EF-119B-1EDC-5A494655943C}"/>
              </a:ext>
            </a:extLst>
          </p:cNvPr>
          <p:cNvSpPr txBox="1"/>
          <p:nvPr/>
        </p:nvSpPr>
        <p:spPr>
          <a:xfrm>
            <a:off x="6000750" y="225028"/>
            <a:ext cx="75723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E659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обращений граждан по годам </a:t>
            </a:r>
          </a:p>
        </p:txBody>
      </p:sp>
    </p:spTree>
    <p:extLst>
      <p:ext uri="{BB962C8B-B14F-4D97-AF65-F5344CB8AC3E}">
        <p14:creationId xmlns:p14="http://schemas.microsoft.com/office/powerpoint/2010/main" val="873588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D60C39-1863-7BC5-658F-992A1D1F4C44}"/>
              </a:ext>
            </a:extLst>
          </p:cNvPr>
          <p:cNvSpPr txBox="1"/>
          <p:nvPr/>
        </p:nvSpPr>
        <p:spPr>
          <a:xfrm>
            <a:off x="962024" y="109835"/>
            <a:ext cx="106013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Источники поступления обращений граждан в Службу</a:t>
            </a:r>
            <a:br>
              <a:rPr lang="ru-RU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en-US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квартал 2023 года</a:t>
            </a:r>
            <a:br>
              <a:rPr lang="ru-RU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dirty="0">
              <a:solidFill>
                <a:srgbClr val="E65938"/>
              </a:solidFill>
            </a:endParaRPr>
          </a:p>
        </p:txBody>
      </p:sp>
      <p:pic>
        <p:nvPicPr>
          <p:cNvPr id="4" name="Объект 6">
            <a:extLst>
              <a:ext uri="{FF2B5EF4-FFF2-40B4-BE49-F238E27FC236}">
                <a16:creationId xmlns:a16="http://schemas.microsoft.com/office/drawing/2014/main" id="{2E4C515F-AD9E-12DE-C4DE-8D5E94C6F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06" y="1038225"/>
            <a:ext cx="5440569" cy="5202000"/>
          </a:xfrm>
          <a:prstGeom prst="rect">
            <a:avLst/>
          </a:prstGeom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B41C7367-2FEC-7352-8286-EE4B011080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1656863"/>
              </p:ext>
            </p:extLst>
          </p:nvPr>
        </p:nvGraphicFramePr>
        <p:xfrm>
          <a:off x="5667375" y="1371599"/>
          <a:ext cx="6524625" cy="4868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093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6F375-5D28-EDD6-5F47-1BE0727D0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227747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E659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населения Красноярского края</a:t>
            </a: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E6FA29BB-63D7-AB27-4694-79F5D47BA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3780" y="828675"/>
            <a:ext cx="6192970" cy="5040419"/>
          </a:xfrm>
        </p:spPr>
        <p:txBody>
          <a:bodyPr>
            <a:normAutofit/>
          </a:bodyPr>
          <a:lstStyle/>
          <a:p>
            <a:endParaRPr lang="ru-RU" sz="1400" dirty="0">
              <a:solidFill>
                <a:srgbClr val="E659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от жителей которых обращения поступали в Службу чаще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A1CE64CC-980F-F721-531E-A88E04D587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968081"/>
              </p:ext>
            </p:extLst>
          </p:nvPr>
        </p:nvGraphicFramePr>
        <p:xfrm>
          <a:off x="5903780" y="1958234"/>
          <a:ext cx="5676901" cy="422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D427CA-364C-C817-E74E-6BC0EF6C1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389" y="-625088"/>
            <a:ext cx="4360853" cy="777434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F892D3-3E70-D621-C941-3A8E0B8BA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42" y="211964"/>
            <a:ext cx="3949362" cy="702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59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D4EA55-AE93-AD26-64F6-2C94C3645891}"/>
              </a:ext>
            </a:extLst>
          </p:cNvPr>
          <p:cNvSpPr txBox="1"/>
          <p:nvPr/>
        </p:nvSpPr>
        <p:spPr>
          <a:xfrm>
            <a:off x="133350" y="0"/>
            <a:ext cx="11772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algn="ctr"/>
            <a:r>
              <a:rPr lang="ru-RU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Причины, способствующие обращениям граждан и организаций в Службу за </a:t>
            </a:r>
            <a:r>
              <a:rPr lang="en-US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ru-RU" sz="20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квартал 2023 года.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31C8B3-8B94-FB70-F369-0825A7A68760}"/>
              </a:ext>
            </a:extLst>
          </p:cNvPr>
          <p:cNvSpPr txBox="1"/>
          <p:nvPr/>
        </p:nvSpPr>
        <p:spPr>
          <a:xfrm>
            <a:off x="345349" y="400110"/>
            <a:ext cx="1134890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отсутствие отопления, предоставление отопления с перебоями, низкая температура в жилом помещении, ненадлежащее содержании системы отопления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величение тарифов в декабре 2022 года за коммунальные услуги, несогласие с начислением платы за коммунальные услуги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ерерасчеты, произведенные управляющими организациями за коммунальные ресурсы в целях содержания общего имущества (далее – СОИ), в многоквартирных домах, в которых установлены общедомовые прибора учета коммунальных ресурсов, расчет производился исходя из норматива потребления коммунальные ресурсы в целях СОИ, поскольку собственниками помещений в многоквартирных домах решения о расчете СОИ по фактическим показаниям приборов учета не принимались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перерасчеты платы за электроснабжение ПАО «</a:t>
            </a:r>
            <a:r>
              <a:rPr lang="ru-RU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Красноярскэнергосбыт</a:t>
            </a: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 из-за несвоевременной передачи сетевыми организациями объема электроэнергии, либо передача объемов электроэнергии не соответствующего показаниям индивидуальных приборов  учета по состоянию на 25 число расчетного месяца и не равному календарному месяцу, при этом в отдельные расчетные периоды социальная норма электроэнергии учитывается  в неполном объеме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возможная фальсификация официальных документов, составленных при приведении общего собрания собственников помещений МКД, протоколов общих собраний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астая смена управляющих компаний для управления многоквартирными домами порождает социальную напряженность населения, связанную с искажением волеизъявления собственников помещений, при наличии фальсификации подписей в решениях граждан, принимавших участие в общих собраниях, а также в последствии, влекущая к снижению качества управления жилищным фондом в целом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необходимость устранения строительных недостатков, выявленных в процессе эксплуатации объекта капитального строительства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недовольство строительными работами или процессами организации строительного производства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616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111778-FAB7-A1FC-5377-8118D15CBA61}"/>
              </a:ext>
            </a:extLst>
          </p:cNvPr>
          <p:cNvSpPr txBox="1"/>
          <p:nvPr/>
        </p:nvSpPr>
        <p:spPr>
          <a:xfrm>
            <a:off x="33337" y="0"/>
            <a:ext cx="12125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pc="15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вопросов, поставленных в обращениях граждан,</a:t>
            </a:r>
            <a:endParaRPr lang="ru-RU" dirty="0">
              <a:solidFill>
                <a:srgbClr val="E6593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pc="15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поступивших в Службу за </a:t>
            </a:r>
            <a:r>
              <a:rPr lang="en-US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квартал 2023 года в сравнении с </a:t>
            </a:r>
            <a:r>
              <a:rPr lang="en-US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ru-RU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кварталом 2022 года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57D9B37C-80CD-4A7A-9C03-5456D5A3B9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499918"/>
              </p:ext>
            </p:extLst>
          </p:nvPr>
        </p:nvGraphicFramePr>
        <p:xfrm>
          <a:off x="1083075" y="781235"/>
          <a:ext cx="10244831" cy="5335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9764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82E141-FC06-F1F8-97B5-2EBDB1E5EB26}"/>
              </a:ext>
            </a:extLst>
          </p:cNvPr>
          <p:cNvSpPr txBox="1"/>
          <p:nvPr/>
        </p:nvSpPr>
        <p:spPr>
          <a:xfrm>
            <a:off x="466725" y="0"/>
            <a:ext cx="114966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основных вопросов в обращениях граждан, поступивших в Службу за I квартал 2023 года, по содержанию общего имущества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C89923DF-8C06-461B-9085-8A1684CEDC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7279489"/>
              </p:ext>
            </p:extLst>
          </p:nvPr>
        </p:nvGraphicFramePr>
        <p:xfrm>
          <a:off x="857250" y="658812"/>
          <a:ext cx="10801350" cy="554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635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569EBC-F9A6-0E2C-F7C5-9C46F1E04391}"/>
              </a:ext>
            </a:extLst>
          </p:cNvPr>
          <p:cNvSpPr txBox="1"/>
          <p:nvPr/>
        </p:nvSpPr>
        <p:spPr>
          <a:xfrm>
            <a:off x="200025" y="100310"/>
            <a:ext cx="11849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spc="15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основных вопросов в обращениях граждан, поступивших в Службу за </a:t>
            </a:r>
            <a:r>
              <a:rPr lang="en-US" sz="18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8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квартал 2023 года, </a:t>
            </a:r>
            <a:r>
              <a:rPr lang="ru-RU" sz="1800" spc="15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предоставлению коммунальных услуг</a:t>
            </a:r>
            <a:endParaRPr lang="ru-RU" sz="1600" dirty="0">
              <a:solidFill>
                <a:srgbClr val="E6593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0B6B6A3-D498-4E46-B24B-CEFA97E80C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916426"/>
              </p:ext>
            </p:extLst>
          </p:nvPr>
        </p:nvGraphicFramePr>
        <p:xfrm>
          <a:off x="1104900" y="847725"/>
          <a:ext cx="10753724" cy="5419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11424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5FC50A-464D-3CFD-3F15-8DA93787CFCA}"/>
              </a:ext>
            </a:extLst>
          </p:cNvPr>
          <p:cNvSpPr txBox="1"/>
          <p:nvPr/>
        </p:nvSpPr>
        <p:spPr>
          <a:xfrm>
            <a:off x="361950" y="0"/>
            <a:ext cx="11639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spc="15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основных вопросов в обращениях граждан, поступивших в Службу за </a:t>
            </a:r>
            <a:r>
              <a:rPr lang="en-US" sz="18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1800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квартал 2023 года, </a:t>
            </a:r>
            <a:r>
              <a:rPr lang="ru-RU" sz="1800" spc="15" dirty="0">
                <a:solidFill>
                  <a:srgbClr val="E6593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начислению платы за жилищные и коммунальные услуги</a:t>
            </a:r>
            <a:endParaRPr lang="ru-RU" sz="1600" dirty="0">
              <a:solidFill>
                <a:srgbClr val="E65938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4D7283B1-0146-4B61-9683-95FCE9F097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6612358"/>
              </p:ext>
            </p:extLst>
          </p:nvPr>
        </p:nvGraphicFramePr>
        <p:xfrm>
          <a:off x="1100831" y="825623"/>
          <a:ext cx="10076155" cy="511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9449342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2929</TotalTime>
  <Words>1617</Words>
  <Application>Microsoft Office PowerPoint</Application>
  <PresentationFormat>Широкоэкранный</PresentationFormat>
  <Paragraphs>121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Calibri</vt:lpstr>
      <vt:lpstr>Calibri Light</vt:lpstr>
      <vt:lpstr>Courier New</vt:lpstr>
      <vt:lpstr>Times New Roman</vt:lpstr>
      <vt:lpstr>Wingdings</vt:lpstr>
      <vt:lpstr>Ретро</vt:lpstr>
      <vt:lpstr>  О работе службы строительного надзора и жилищного контроля Красноярского края с обращениями граждан, юридических лиц и индивидуальных предпринимателей </vt:lpstr>
      <vt:lpstr>Общая статистика обращений граждан</vt:lpstr>
      <vt:lpstr>Презентация PowerPoint</vt:lpstr>
      <vt:lpstr>Активность населения Красноярского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Махонова Наталья Васильевна</dc:creator>
  <cp:lastModifiedBy>Гапонова Галина Алексеевна</cp:lastModifiedBy>
  <cp:revision>81</cp:revision>
  <dcterms:created xsi:type="dcterms:W3CDTF">2023-04-04T10:20:35Z</dcterms:created>
  <dcterms:modified xsi:type="dcterms:W3CDTF">2023-04-20T11:01:23Z</dcterms:modified>
</cp:coreProperties>
</file>