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78" r:id="rId3"/>
    <p:sldId id="333" r:id="rId4"/>
    <p:sldId id="334" r:id="rId5"/>
    <p:sldId id="335" r:id="rId6"/>
    <p:sldId id="336" r:id="rId7"/>
    <p:sldId id="341" r:id="rId8"/>
    <p:sldId id="337" r:id="rId9"/>
    <p:sldId id="329" r:id="rId10"/>
    <p:sldId id="328" r:id="rId11"/>
    <p:sldId id="348" r:id="rId12"/>
    <p:sldId id="347" r:id="rId13"/>
    <p:sldId id="327" r:id="rId14"/>
    <p:sldId id="345" r:id="rId15"/>
    <p:sldId id="346" r:id="rId16"/>
    <p:sldId id="350" r:id="rId17"/>
    <p:sldId id="351" r:id="rId18"/>
    <p:sldId id="331" r:id="rId19"/>
    <p:sldId id="330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1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AF57473CF7D79673891346060540AE369963557F19A49115195635F259E30BAA475C3A3562Aw5C" TargetMode="External"/><Relationship Id="rId2" Type="http://schemas.openxmlformats.org/officeDocument/2006/relationships/hyperlink" Target="consultantplus://offline/ref=8AF57473CF7D79673891346060540AE369963557F19A49115195635F259E30BAA475C3A3562Aw4C" TargetMode="External"/><Relationship Id="rId1" Type="http://schemas.openxmlformats.org/officeDocument/2006/relationships/hyperlink" Target="consultantplus://offline/ref=8AF57473CF7D79673891346060540AE369963557F19A49115195635F259E30BAA475C3A3572Aw8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CAEE5-27DB-4055-A654-0C2396D3D005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04C72-C484-4D15-A5B4-D63BD0B7E3F7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Нет решения арбитражного суда о </a:t>
          </a:r>
          <a:r>
            <a:rPr lang="ru-RU" sz="1800" b="1" dirty="0" err="1" smtClean="0">
              <a:solidFill>
                <a:schemeClr val="tx1">
                  <a:lumMod val="50000"/>
                </a:schemeClr>
              </a:solidFill>
            </a:rPr>
            <a:t>приостановле-нии</a:t>
          </a:r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 деятельности или  банкротстве</a:t>
          </a:r>
          <a:endParaRPr lang="ru-RU" sz="1800" b="1" dirty="0">
            <a:solidFill>
              <a:schemeClr val="tx1">
                <a:lumMod val="50000"/>
              </a:schemeClr>
            </a:solidFill>
          </a:endParaRPr>
        </a:p>
      </dgm:t>
    </dgm:pt>
    <dgm:pt modelId="{884FF8B7-51C0-4617-95D1-22C3F21CC2F7}" type="parTrans" cxnId="{78C94A44-54F5-4F32-848A-F636A3C91079}">
      <dgm:prSet/>
      <dgm:spPr/>
      <dgm:t>
        <a:bodyPr/>
        <a:lstStyle/>
        <a:p>
          <a:endParaRPr lang="ru-RU"/>
        </a:p>
      </dgm:t>
    </dgm:pt>
    <dgm:pt modelId="{2320A82C-6E35-486A-BFFB-378585C3169E}" type="sibTrans" cxnId="{78C94A44-54F5-4F32-848A-F636A3C91079}">
      <dgm:prSet/>
      <dgm:spPr/>
      <dgm:t>
        <a:bodyPr/>
        <a:lstStyle/>
        <a:p>
          <a:endParaRPr lang="ru-RU"/>
        </a:p>
      </dgm:t>
    </dgm:pt>
    <dgm:pt modelId="{919DF47E-EB69-44E3-BCB0-14CC7A7C7F0C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не значится </a:t>
          </a:r>
        </a:p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в реестре </a:t>
          </a:r>
          <a:r>
            <a:rPr lang="ru-RU" sz="1800" b="1" dirty="0" err="1" smtClean="0">
              <a:solidFill>
                <a:schemeClr val="tx1">
                  <a:lumMod val="50000"/>
                </a:schemeClr>
              </a:solidFill>
            </a:rPr>
            <a:t>недобросовест-ных</a:t>
          </a:r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 поставщиков/ участников аукциона по продаже земельного участка</a:t>
          </a:r>
          <a:endParaRPr lang="ru-RU" sz="1800" dirty="0">
            <a:solidFill>
              <a:schemeClr val="tx1">
                <a:lumMod val="50000"/>
              </a:schemeClr>
            </a:solidFill>
          </a:endParaRPr>
        </a:p>
      </dgm:t>
    </dgm:pt>
    <dgm:pt modelId="{2907F66A-DAEE-42E8-BF9F-CEA85910696D}" type="parTrans" cxnId="{3825CC75-BF4A-48B1-86A6-E4BEE25A4C61}">
      <dgm:prSet/>
      <dgm:spPr/>
      <dgm:t>
        <a:bodyPr/>
        <a:lstStyle/>
        <a:p>
          <a:endParaRPr lang="ru-RU"/>
        </a:p>
      </dgm:t>
    </dgm:pt>
    <dgm:pt modelId="{F15DD384-1DDC-45BA-91BE-F91B064EAF07}" type="sibTrans" cxnId="{3825CC75-BF4A-48B1-86A6-E4BEE25A4C61}">
      <dgm:prSet/>
      <dgm:spPr/>
      <dgm:t>
        <a:bodyPr/>
        <a:lstStyle/>
        <a:p>
          <a:endParaRPr lang="ru-RU"/>
        </a:p>
      </dgm:t>
    </dgm:pt>
    <dgm:pt modelId="{CF8CC208-C2E7-4496-8322-54596D21591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Нет недоимок по налогам, сборам, задолженности по иным обязательным платежам в бюджеты бюджетной системы РФ</a:t>
          </a:r>
        </a:p>
      </dgm:t>
    </dgm:pt>
    <dgm:pt modelId="{CC35F82B-69C0-4AE3-A7E5-DE5C7A4D181C}" type="parTrans" cxnId="{FA71F04A-1A12-4ABA-8C29-9407DF05195C}">
      <dgm:prSet/>
      <dgm:spPr/>
      <dgm:t>
        <a:bodyPr/>
        <a:lstStyle/>
        <a:p>
          <a:endParaRPr lang="ru-RU"/>
        </a:p>
      </dgm:t>
    </dgm:pt>
    <dgm:pt modelId="{7CA41E07-52BD-47AE-B160-38D34073ECF3}" type="sibTrans" cxnId="{FA71F04A-1A12-4ABA-8C29-9407DF05195C}">
      <dgm:prSet/>
      <dgm:spPr/>
      <dgm:t>
        <a:bodyPr/>
        <a:lstStyle/>
        <a:p>
          <a:endParaRPr lang="ru-RU"/>
        </a:p>
      </dgm:t>
    </dgm:pt>
    <dgm:pt modelId="{242F1C8A-2CAC-4328-BEB8-EF10D8B38CD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у директора и главного бухгалтера застройщика отсутствует судимость за преступления в сфере экономики</a:t>
          </a:r>
        </a:p>
      </dgm:t>
    </dgm:pt>
    <dgm:pt modelId="{EEA20CDE-63E6-474F-9868-C55E8158B9C0}" type="parTrans" cxnId="{D88C5DC3-2C01-4EA9-9871-0EAC68781BFD}">
      <dgm:prSet/>
      <dgm:spPr/>
      <dgm:t>
        <a:bodyPr/>
        <a:lstStyle/>
        <a:p>
          <a:endParaRPr lang="ru-RU"/>
        </a:p>
      </dgm:t>
    </dgm:pt>
    <dgm:pt modelId="{CA1772FE-529B-41A4-AE53-F1FC0DD70E94}" type="sibTrans" cxnId="{D88C5DC3-2C01-4EA9-9871-0EAC68781BFD}">
      <dgm:prSet/>
      <dgm:spPr/>
      <dgm:t>
        <a:bodyPr/>
        <a:lstStyle/>
        <a:p>
          <a:endParaRPr lang="ru-RU"/>
        </a:p>
      </dgm:t>
    </dgm:pt>
    <dgm:pt modelId="{C8AC8B17-44AF-4F47-979E-284FED2BBAA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Достаточный размер уставного (складочного) капитала, уставного фонда</a:t>
          </a:r>
          <a:r>
            <a:rPr lang="ru-RU" sz="1800" b="1" smtClean="0">
              <a:solidFill>
                <a:schemeClr val="tx1">
                  <a:lumMod val="50000"/>
                </a:schemeClr>
              </a:solidFill>
            </a:rPr>
            <a:t>, который </a:t>
          </a:r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должен быть полностью оплачен</a:t>
          </a:r>
          <a:endParaRPr lang="ru-RU" sz="1800" b="1" dirty="0">
            <a:solidFill>
              <a:schemeClr val="tx1">
                <a:lumMod val="50000"/>
              </a:schemeClr>
            </a:solidFill>
          </a:endParaRPr>
        </a:p>
      </dgm:t>
    </dgm:pt>
    <dgm:pt modelId="{6B1EDD00-E54C-448E-BF30-9DD9CD9520B4}" type="parTrans" cxnId="{64328071-185C-4CD4-A9F2-1F7BF032C8F1}">
      <dgm:prSet/>
      <dgm:spPr/>
      <dgm:t>
        <a:bodyPr/>
        <a:lstStyle/>
        <a:p>
          <a:endParaRPr lang="ru-RU"/>
        </a:p>
      </dgm:t>
    </dgm:pt>
    <dgm:pt modelId="{B2FD15EA-9A2D-4081-B973-755606BE1DDE}" type="sibTrans" cxnId="{64328071-185C-4CD4-A9F2-1F7BF032C8F1}">
      <dgm:prSet/>
      <dgm:spPr/>
      <dgm:t>
        <a:bodyPr/>
        <a:lstStyle/>
        <a:p>
          <a:endParaRPr lang="ru-RU"/>
        </a:p>
      </dgm:t>
    </dgm:pt>
    <dgm:pt modelId="{C899139A-73AF-49F7-9631-0D02DD7B0175}" type="pres">
      <dgm:prSet presAssocID="{2D8CAEE5-27DB-4055-A654-0C2396D3D0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1DEC4-6F4E-4AFC-913D-AFE0CED75F47}" type="pres">
      <dgm:prSet presAssocID="{49604C72-C484-4D15-A5B4-D63BD0B7E3F7}" presName="Name5" presStyleLbl="vennNode1" presStyleIdx="0" presStyleCnt="5" custLinFactNeighborY="-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82A3F-7A32-461A-AF7A-A8EEC5CD001D}" type="pres">
      <dgm:prSet presAssocID="{2320A82C-6E35-486A-BFFB-378585C3169E}" presName="space" presStyleCnt="0"/>
      <dgm:spPr/>
    </dgm:pt>
    <dgm:pt modelId="{325A8F3B-9B46-421A-B448-FB7D7CBBDC11}" type="pres">
      <dgm:prSet presAssocID="{C8AC8B17-44AF-4F47-979E-284FED2BBAAF}" presName="Name5" presStyleLbl="vennNode1" presStyleIdx="1" presStyleCnt="5" custLinFactNeighborX="4808" custLinFactNeighborY="-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B6CE1-4936-469C-8A34-53C061577A2F}" type="pres">
      <dgm:prSet presAssocID="{B2FD15EA-9A2D-4081-B973-755606BE1DDE}" presName="space" presStyleCnt="0"/>
      <dgm:spPr/>
    </dgm:pt>
    <dgm:pt modelId="{020C3CB4-63A5-4912-BFCC-F749215A5F70}" type="pres">
      <dgm:prSet presAssocID="{919DF47E-EB69-44E3-BCB0-14CC7A7C7F0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5B040-EFDB-40F3-AC2D-90B1B09550B2}" type="pres">
      <dgm:prSet presAssocID="{F15DD384-1DDC-45BA-91BE-F91B064EAF07}" presName="space" presStyleCnt="0"/>
      <dgm:spPr/>
    </dgm:pt>
    <dgm:pt modelId="{90E885A4-A806-44BC-AD79-C2BC5F56EA08}" type="pres">
      <dgm:prSet presAssocID="{CF8CC208-C2E7-4496-8322-54596D21591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AF5E-FB6B-4405-BD80-CA2BF4E576BB}" type="pres">
      <dgm:prSet presAssocID="{7CA41E07-52BD-47AE-B160-38D34073ECF3}" presName="space" presStyleCnt="0"/>
      <dgm:spPr/>
    </dgm:pt>
    <dgm:pt modelId="{D6043C46-BF69-40B0-B81B-555C24060057}" type="pres">
      <dgm:prSet presAssocID="{242F1C8A-2CAC-4328-BEB8-EF10D8B38CD9}" presName="Name5" presStyleLbl="vennNode1" presStyleIdx="4" presStyleCnt="5" custLinFactNeighborX="-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3D124-AD29-4643-A261-8F5BD7D46175}" type="presOf" srcId="{49604C72-C484-4D15-A5B4-D63BD0B7E3F7}" destId="{0A31DEC4-6F4E-4AFC-913D-AFE0CED75F47}" srcOrd="0" destOrd="0" presId="urn:microsoft.com/office/officeart/2005/8/layout/venn3"/>
    <dgm:cxn modelId="{78C94A44-54F5-4F32-848A-F636A3C91079}" srcId="{2D8CAEE5-27DB-4055-A654-0C2396D3D005}" destId="{49604C72-C484-4D15-A5B4-D63BD0B7E3F7}" srcOrd="0" destOrd="0" parTransId="{884FF8B7-51C0-4617-95D1-22C3F21CC2F7}" sibTransId="{2320A82C-6E35-486A-BFFB-378585C3169E}"/>
    <dgm:cxn modelId="{409A792D-C979-446A-B980-FE9D319C6ECF}" type="presOf" srcId="{242F1C8A-2CAC-4328-BEB8-EF10D8B38CD9}" destId="{D6043C46-BF69-40B0-B81B-555C24060057}" srcOrd="0" destOrd="0" presId="urn:microsoft.com/office/officeart/2005/8/layout/venn3"/>
    <dgm:cxn modelId="{FA71F04A-1A12-4ABA-8C29-9407DF05195C}" srcId="{2D8CAEE5-27DB-4055-A654-0C2396D3D005}" destId="{CF8CC208-C2E7-4496-8322-54596D215916}" srcOrd="3" destOrd="0" parTransId="{CC35F82B-69C0-4AE3-A7E5-DE5C7A4D181C}" sibTransId="{7CA41E07-52BD-47AE-B160-38D34073ECF3}"/>
    <dgm:cxn modelId="{7863E55A-6871-4D9E-88A4-9662C1502ADE}" type="presOf" srcId="{2D8CAEE5-27DB-4055-A654-0C2396D3D005}" destId="{C899139A-73AF-49F7-9631-0D02DD7B0175}" srcOrd="0" destOrd="0" presId="urn:microsoft.com/office/officeart/2005/8/layout/venn3"/>
    <dgm:cxn modelId="{F959526B-1EA2-4ED2-BC37-916B4FB9756B}" type="presOf" srcId="{C8AC8B17-44AF-4F47-979E-284FED2BBAAF}" destId="{325A8F3B-9B46-421A-B448-FB7D7CBBDC11}" srcOrd="0" destOrd="0" presId="urn:microsoft.com/office/officeart/2005/8/layout/venn3"/>
    <dgm:cxn modelId="{667A26FE-0601-4E19-A661-10423829D47A}" type="presOf" srcId="{CF8CC208-C2E7-4496-8322-54596D215916}" destId="{90E885A4-A806-44BC-AD79-C2BC5F56EA08}" srcOrd="0" destOrd="0" presId="urn:microsoft.com/office/officeart/2005/8/layout/venn3"/>
    <dgm:cxn modelId="{64328071-185C-4CD4-A9F2-1F7BF032C8F1}" srcId="{2D8CAEE5-27DB-4055-A654-0C2396D3D005}" destId="{C8AC8B17-44AF-4F47-979E-284FED2BBAAF}" srcOrd="1" destOrd="0" parTransId="{6B1EDD00-E54C-448E-BF30-9DD9CD9520B4}" sibTransId="{B2FD15EA-9A2D-4081-B973-755606BE1DDE}"/>
    <dgm:cxn modelId="{0393CA7C-220C-4540-A986-7B20F4295BCF}" type="presOf" srcId="{919DF47E-EB69-44E3-BCB0-14CC7A7C7F0C}" destId="{020C3CB4-63A5-4912-BFCC-F749215A5F70}" srcOrd="0" destOrd="0" presId="urn:microsoft.com/office/officeart/2005/8/layout/venn3"/>
    <dgm:cxn modelId="{3825CC75-BF4A-48B1-86A6-E4BEE25A4C61}" srcId="{2D8CAEE5-27DB-4055-A654-0C2396D3D005}" destId="{919DF47E-EB69-44E3-BCB0-14CC7A7C7F0C}" srcOrd="2" destOrd="0" parTransId="{2907F66A-DAEE-42E8-BF9F-CEA85910696D}" sibTransId="{F15DD384-1DDC-45BA-91BE-F91B064EAF07}"/>
    <dgm:cxn modelId="{D88C5DC3-2C01-4EA9-9871-0EAC68781BFD}" srcId="{2D8CAEE5-27DB-4055-A654-0C2396D3D005}" destId="{242F1C8A-2CAC-4328-BEB8-EF10D8B38CD9}" srcOrd="4" destOrd="0" parTransId="{EEA20CDE-63E6-474F-9868-C55E8158B9C0}" sibTransId="{CA1772FE-529B-41A4-AE53-F1FC0DD70E94}"/>
    <dgm:cxn modelId="{EF8C9235-D84A-42F9-B6F4-89A5A0E7DDD6}" type="presParOf" srcId="{C899139A-73AF-49F7-9631-0D02DD7B0175}" destId="{0A31DEC4-6F4E-4AFC-913D-AFE0CED75F47}" srcOrd="0" destOrd="0" presId="urn:microsoft.com/office/officeart/2005/8/layout/venn3"/>
    <dgm:cxn modelId="{34BB9715-2D80-4CD4-840B-63417652908C}" type="presParOf" srcId="{C899139A-73AF-49F7-9631-0D02DD7B0175}" destId="{8BC82A3F-7A32-461A-AF7A-A8EEC5CD001D}" srcOrd="1" destOrd="0" presId="urn:microsoft.com/office/officeart/2005/8/layout/venn3"/>
    <dgm:cxn modelId="{61359C88-D366-462D-A838-E8242A4E6666}" type="presParOf" srcId="{C899139A-73AF-49F7-9631-0D02DD7B0175}" destId="{325A8F3B-9B46-421A-B448-FB7D7CBBDC11}" srcOrd="2" destOrd="0" presId="urn:microsoft.com/office/officeart/2005/8/layout/venn3"/>
    <dgm:cxn modelId="{36D86D6B-467F-4880-966F-4D5C65A0DE0C}" type="presParOf" srcId="{C899139A-73AF-49F7-9631-0D02DD7B0175}" destId="{012B6CE1-4936-469C-8A34-53C061577A2F}" srcOrd="3" destOrd="0" presId="urn:microsoft.com/office/officeart/2005/8/layout/venn3"/>
    <dgm:cxn modelId="{257430B9-94C5-4E86-9975-90712B382547}" type="presParOf" srcId="{C899139A-73AF-49F7-9631-0D02DD7B0175}" destId="{020C3CB4-63A5-4912-BFCC-F749215A5F70}" srcOrd="4" destOrd="0" presId="urn:microsoft.com/office/officeart/2005/8/layout/venn3"/>
    <dgm:cxn modelId="{1699D0F6-F574-4634-BB8F-C81B3C562F0F}" type="presParOf" srcId="{C899139A-73AF-49F7-9631-0D02DD7B0175}" destId="{8E85B040-EFDB-40F3-AC2D-90B1B09550B2}" srcOrd="5" destOrd="0" presId="urn:microsoft.com/office/officeart/2005/8/layout/venn3"/>
    <dgm:cxn modelId="{A96F18C3-B8BF-4086-BA19-507E3927F396}" type="presParOf" srcId="{C899139A-73AF-49F7-9631-0D02DD7B0175}" destId="{90E885A4-A806-44BC-AD79-C2BC5F56EA08}" srcOrd="6" destOrd="0" presId="urn:microsoft.com/office/officeart/2005/8/layout/venn3"/>
    <dgm:cxn modelId="{B4393F07-8D0E-4A6D-9F08-CCAABA4B0DE8}" type="presParOf" srcId="{C899139A-73AF-49F7-9631-0D02DD7B0175}" destId="{D026AF5E-FB6B-4405-BD80-CA2BF4E576BB}" srcOrd="7" destOrd="0" presId="urn:microsoft.com/office/officeart/2005/8/layout/venn3"/>
    <dgm:cxn modelId="{E936BCFB-EBA4-4167-BE6E-B576B845D2AE}" type="presParOf" srcId="{C899139A-73AF-49F7-9631-0D02DD7B0175}" destId="{D6043C46-BF69-40B0-B81B-555C2406005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DDA92-89BB-4745-AFCE-334C578ED5DD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4B16747F-FAE6-4C80-8B85-0C4D67DC396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разрешения на ввод в эксплуатацию объектов капитального строительства за три </a:t>
          </a:r>
          <a:r>
            <a:rPr lang="ru-RU" sz="1400" dirty="0" err="1" smtClean="0">
              <a:solidFill>
                <a:schemeClr val="tx2"/>
              </a:solidFill>
            </a:rPr>
            <a:t>предшествую-щих</a:t>
          </a:r>
          <a:r>
            <a:rPr lang="ru-RU" sz="1400" dirty="0" smtClean="0">
              <a:solidFill>
                <a:schemeClr val="tx2"/>
              </a:solidFill>
            </a:rPr>
            <a:t> года</a:t>
          </a:r>
          <a:endParaRPr lang="ru-RU" sz="1400" dirty="0">
            <a:solidFill>
              <a:schemeClr val="tx2"/>
            </a:solidFill>
          </a:endParaRPr>
        </a:p>
      </dgm:t>
    </dgm:pt>
    <dgm:pt modelId="{E2154020-654A-4393-BE2D-1AFE1B892730}" type="parTrans" cxnId="{AB53BCD4-C549-45D9-A8AB-5A5CC1FEB6C7}">
      <dgm:prSet/>
      <dgm:spPr/>
      <dgm:t>
        <a:bodyPr/>
        <a:lstStyle/>
        <a:p>
          <a:endParaRPr lang="ru-RU"/>
        </a:p>
      </dgm:t>
    </dgm:pt>
    <dgm:pt modelId="{E6EF7192-C090-427D-AD1B-EBD3B750CD24}" type="sibTrans" cxnId="{AB53BCD4-C549-45D9-A8AB-5A5CC1FEB6C7}">
      <dgm:prSet/>
      <dgm:spPr/>
      <dgm:t>
        <a:bodyPr/>
        <a:lstStyle/>
        <a:p>
          <a:endParaRPr lang="ru-RU"/>
        </a:p>
      </dgm:t>
    </dgm:pt>
    <dgm:pt modelId="{AF6C130E-1DD9-4DAE-844A-C357A7B34FC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-аудиторское заключение, </a:t>
          </a:r>
        </a:p>
        <a:p>
          <a:r>
            <a:rPr lang="ru-RU" sz="1400" dirty="0" smtClean="0">
              <a:solidFill>
                <a:schemeClr val="tx2"/>
              </a:solidFill>
            </a:rPr>
            <a:t>-разрешение на строительство,</a:t>
          </a:r>
        </a:p>
        <a:p>
          <a:r>
            <a:rPr lang="ru-RU" sz="1400" dirty="0" smtClean="0">
              <a:solidFill>
                <a:schemeClr val="tx2"/>
              </a:solidFill>
            </a:rPr>
            <a:t>  - заключение экспертизы ПД,</a:t>
          </a:r>
        </a:p>
        <a:p>
          <a:r>
            <a:rPr lang="ru-RU" sz="1400" dirty="0" smtClean="0">
              <a:solidFill>
                <a:schemeClr val="tx2"/>
              </a:solidFill>
            </a:rPr>
            <a:t> - документы, подтверждающие права застройщика на земельный участок</a:t>
          </a:r>
          <a:endParaRPr lang="ru-RU" sz="1400" dirty="0">
            <a:solidFill>
              <a:schemeClr val="tx2"/>
            </a:solidFill>
          </a:endParaRPr>
        </a:p>
      </dgm:t>
    </dgm:pt>
    <dgm:pt modelId="{4BA4B388-65C8-4888-A2E9-B79820939815}" type="parTrans" cxnId="{FAB9177A-60B4-400B-9E9C-A99FFFF2689F}">
      <dgm:prSet/>
      <dgm:spPr/>
      <dgm:t>
        <a:bodyPr/>
        <a:lstStyle/>
        <a:p>
          <a:endParaRPr lang="ru-RU"/>
        </a:p>
      </dgm:t>
    </dgm:pt>
    <dgm:pt modelId="{5DBA9FCD-1CBF-424A-BBC0-3711DE49E6F7}" type="sibTrans" cxnId="{FAB9177A-60B4-400B-9E9C-A99FFFF2689F}">
      <dgm:prSet/>
      <dgm:spPr/>
      <dgm:t>
        <a:bodyPr/>
        <a:lstStyle/>
        <a:p>
          <a:endParaRPr lang="ru-RU"/>
        </a:p>
      </dgm:t>
    </dgm:pt>
    <dgm:pt modelId="{BB40D5F0-F148-4112-9A46-6A107B619C51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vert270"/>
        <a:lstStyle/>
        <a:p>
          <a:r>
            <a:rPr lang="ru-RU" sz="2000" dirty="0" smtClean="0">
              <a:solidFill>
                <a:schemeClr val="tx2"/>
              </a:solidFill>
            </a:rPr>
            <a:t>проектная декларация</a:t>
          </a:r>
          <a:endParaRPr lang="ru-RU" sz="2000" dirty="0">
            <a:solidFill>
              <a:schemeClr val="tx2"/>
            </a:solidFill>
          </a:endParaRPr>
        </a:p>
      </dgm:t>
    </dgm:pt>
    <dgm:pt modelId="{035EE459-DD16-4762-99C6-E188455B7627}" type="parTrans" cxnId="{1EFD314D-93D0-4386-B777-070D9DA901A9}">
      <dgm:prSet/>
      <dgm:spPr/>
      <dgm:t>
        <a:bodyPr/>
        <a:lstStyle/>
        <a:p>
          <a:endParaRPr lang="ru-RU"/>
        </a:p>
      </dgm:t>
    </dgm:pt>
    <dgm:pt modelId="{DAADE8FD-82D2-40C5-819D-F3617EC00FB7}" type="sibTrans" cxnId="{1EFD314D-93D0-4386-B777-070D9DA901A9}">
      <dgm:prSet/>
      <dgm:spPr/>
      <dgm:t>
        <a:bodyPr/>
        <a:lstStyle/>
        <a:p>
          <a:endParaRPr lang="ru-RU"/>
        </a:p>
      </dgm:t>
    </dgm:pt>
    <dgm:pt modelId="{9A4826DC-4860-4485-A712-23E556B22BB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заключение Службы о соответствии застройщика и проектной декларации требованиям </a:t>
          </a:r>
          <a:r>
            <a:rPr lang="ru-RU" sz="1600" dirty="0" err="1" smtClean="0">
              <a:solidFill>
                <a:schemeClr val="tx2"/>
              </a:solidFill>
            </a:rPr>
            <a:t>законодатель-ства</a:t>
          </a:r>
          <a:endParaRPr lang="ru-RU" sz="1600" dirty="0">
            <a:solidFill>
              <a:schemeClr val="tx2"/>
            </a:solidFill>
          </a:endParaRPr>
        </a:p>
      </dgm:t>
    </dgm:pt>
    <dgm:pt modelId="{1B617A47-A201-4A12-9BAB-2D3BE1CB1816}" type="parTrans" cxnId="{475D6B8B-1DDE-4929-A6C9-6584858DB2DA}">
      <dgm:prSet/>
      <dgm:spPr/>
      <dgm:t>
        <a:bodyPr/>
        <a:lstStyle/>
        <a:p>
          <a:endParaRPr lang="ru-RU"/>
        </a:p>
      </dgm:t>
    </dgm:pt>
    <dgm:pt modelId="{EFF395FB-37E8-47A8-8E60-E0E76D8379FD}" type="sibTrans" cxnId="{475D6B8B-1DDE-4929-A6C9-6584858DB2DA}">
      <dgm:prSet/>
      <dgm:spPr/>
      <dgm:t>
        <a:bodyPr/>
        <a:lstStyle/>
        <a:p>
          <a:endParaRPr lang="ru-RU"/>
        </a:p>
      </dgm:t>
    </dgm:pt>
    <dgm:pt modelId="{8907CCBB-4407-46B8-AB7D-2BAA96A70C7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vert270"/>
        <a:lstStyle/>
        <a:p>
          <a:r>
            <a:rPr lang="ru-RU" sz="1600" dirty="0" smtClean="0">
              <a:solidFill>
                <a:schemeClr val="tx2"/>
              </a:solidFill>
            </a:rPr>
            <a:t>проект договора участия в долевом строительстве</a:t>
          </a:r>
          <a:endParaRPr lang="ru-RU" sz="1600" dirty="0">
            <a:solidFill>
              <a:schemeClr val="tx2"/>
            </a:solidFill>
          </a:endParaRPr>
        </a:p>
      </dgm:t>
    </dgm:pt>
    <dgm:pt modelId="{8C0119EF-179D-4629-A472-63CA7B1CC643}" type="parTrans" cxnId="{63B6203D-8585-4DE5-B6C1-7977881B89ED}">
      <dgm:prSet/>
      <dgm:spPr/>
      <dgm:t>
        <a:bodyPr/>
        <a:lstStyle/>
        <a:p>
          <a:endParaRPr lang="ru-RU"/>
        </a:p>
      </dgm:t>
    </dgm:pt>
    <dgm:pt modelId="{ABA40B9D-63BF-42CD-8685-FD5E618F0316}" type="sibTrans" cxnId="{63B6203D-8585-4DE5-B6C1-7977881B89ED}">
      <dgm:prSet/>
      <dgm:spPr/>
      <dgm:t>
        <a:bodyPr/>
        <a:lstStyle/>
        <a:p>
          <a:endParaRPr lang="ru-RU"/>
        </a:p>
      </dgm:t>
    </dgm:pt>
    <dgm:pt modelId="{F1171ACD-51FB-45AC-BD24-F5A8B0221730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Способ обеспечения обязательств по ДДУ или условия привлечения денежных средств УДС</a:t>
          </a:r>
          <a:endParaRPr lang="ru-RU" sz="1400" dirty="0">
            <a:solidFill>
              <a:schemeClr val="tx2"/>
            </a:solidFill>
          </a:endParaRPr>
        </a:p>
      </dgm:t>
    </dgm:pt>
    <dgm:pt modelId="{B1980D6F-9FA0-4898-9855-8407B11DCCC3}" type="parTrans" cxnId="{7E204D1A-C808-4430-A32A-31F3270706A7}">
      <dgm:prSet/>
      <dgm:spPr/>
      <dgm:t>
        <a:bodyPr/>
        <a:lstStyle/>
        <a:p>
          <a:endParaRPr lang="ru-RU"/>
        </a:p>
      </dgm:t>
    </dgm:pt>
    <dgm:pt modelId="{5182BD72-D88C-4C08-A86F-C16055D8E007}" type="sibTrans" cxnId="{7E204D1A-C808-4430-A32A-31F3270706A7}">
      <dgm:prSet/>
      <dgm:spPr/>
      <dgm:t>
        <a:bodyPr/>
        <a:lstStyle/>
        <a:p>
          <a:endParaRPr lang="ru-RU"/>
        </a:p>
      </dgm:t>
    </dgm:pt>
    <dgm:pt modelId="{281723F0-A7B1-4EDC-815B-DA9E3E1A48B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vert270"/>
        <a:lstStyle/>
        <a:p>
          <a:r>
            <a:rPr lang="ru-RU" sz="1600" dirty="0" smtClean="0">
              <a:solidFill>
                <a:schemeClr val="tx2"/>
              </a:solidFill>
            </a:rPr>
            <a:t>договор поручительства с застройщиком</a:t>
          </a:r>
          <a:endParaRPr lang="ru-RU" sz="1600" dirty="0">
            <a:solidFill>
              <a:schemeClr val="tx2"/>
            </a:solidFill>
          </a:endParaRPr>
        </a:p>
      </dgm:t>
    </dgm:pt>
    <dgm:pt modelId="{B2CA426E-7F55-456A-8BF2-A9CC5407222B}" type="parTrans" cxnId="{D7A26235-D9DC-43A7-B2A0-501DA5A5DF36}">
      <dgm:prSet/>
      <dgm:spPr/>
      <dgm:t>
        <a:bodyPr/>
        <a:lstStyle/>
        <a:p>
          <a:endParaRPr lang="ru-RU"/>
        </a:p>
      </dgm:t>
    </dgm:pt>
    <dgm:pt modelId="{F5A6F464-1FE5-4354-BCD5-DDB638EA7191}" type="sibTrans" cxnId="{D7A26235-D9DC-43A7-B2A0-501DA5A5DF36}">
      <dgm:prSet/>
      <dgm:spPr/>
      <dgm:t>
        <a:bodyPr/>
        <a:lstStyle/>
        <a:p>
          <a:endParaRPr lang="ru-RU"/>
        </a:p>
      </dgm:t>
    </dgm:pt>
    <dgm:pt modelId="{7F9BB234-4077-4186-B935-77EA98C90B9F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фотографии, отражающие текущее состояние строитель-</a:t>
          </a:r>
        </a:p>
        <a:p>
          <a:r>
            <a:rPr lang="ru-RU" sz="1400" dirty="0" err="1" smtClean="0">
              <a:solidFill>
                <a:schemeClr val="tx2"/>
              </a:solidFill>
            </a:rPr>
            <a:t>ства</a:t>
          </a:r>
          <a:r>
            <a:rPr lang="ru-RU" sz="1400" dirty="0" smtClean="0">
              <a:solidFill>
                <a:schemeClr val="tx2"/>
              </a:solidFill>
            </a:rPr>
            <a:t>  МКД и (или) иного объекта </a:t>
          </a:r>
          <a:r>
            <a:rPr lang="ru-RU" sz="1400" dirty="0" err="1" smtClean="0">
              <a:solidFill>
                <a:schemeClr val="tx2"/>
              </a:solidFill>
            </a:rPr>
            <a:t>недвижи-мости</a:t>
          </a:r>
          <a:endParaRPr lang="ru-RU" sz="1400" dirty="0">
            <a:solidFill>
              <a:schemeClr val="tx2"/>
            </a:solidFill>
          </a:endParaRPr>
        </a:p>
      </dgm:t>
    </dgm:pt>
    <dgm:pt modelId="{80C1B16E-EFAD-493A-B498-547C76671DE1}" type="parTrans" cxnId="{6F57F521-C8FA-4F0D-8E0C-62788974AB33}">
      <dgm:prSet/>
      <dgm:spPr/>
      <dgm:t>
        <a:bodyPr/>
        <a:lstStyle/>
        <a:p>
          <a:endParaRPr lang="ru-RU"/>
        </a:p>
      </dgm:t>
    </dgm:pt>
    <dgm:pt modelId="{EE15807B-7159-44C6-AB13-A23602D50DB7}" type="sibTrans" cxnId="{6F57F521-C8FA-4F0D-8E0C-62788974AB33}">
      <dgm:prSet/>
      <dgm:spPr/>
      <dgm:t>
        <a:bodyPr/>
        <a:lstStyle/>
        <a:p>
          <a:endParaRPr lang="ru-RU"/>
        </a:p>
      </dgm:t>
    </dgm:pt>
    <dgm:pt modelId="{9EEE8939-B177-4085-8D88-F2567357901B}" type="pres">
      <dgm:prSet presAssocID="{E49DDA92-89BB-4745-AFCE-334C578ED5DD}" presName="CompostProcess" presStyleCnt="0">
        <dgm:presLayoutVars>
          <dgm:dir/>
          <dgm:resizeHandles val="exact"/>
        </dgm:presLayoutVars>
      </dgm:prSet>
      <dgm:spPr/>
    </dgm:pt>
    <dgm:pt modelId="{08CAB167-A3DD-4AF3-8898-971FED467EF3}" type="pres">
      <dgm:prSet presAssocID="{E49DDA92-89BB-4745-AFCE-334C578ED5DD}" presName="arrow" presStyleLbl="bgShp" presStyleIdx="0" presStyleCnt="1" custScaleX="117647" custLinFactNeighborX="832" custLinFactNeighborY="1055"/>
      <dgm:spPr/>
    </dgm:pt>
    <dgm:pt modelId="{7439BC40-E2D0-4928-A61E-7BB6AF11610C}" type="pres">
      <dgm:prSet presAssocID="{E49DDA92-89BB-4745-AFCE-334C578ED5DD}" presName="linearProcess" presStyleCnt="0"/>
      <dgm:spPr/>
    </dgm:pt>
    <dgm:pt modelId="{1A1AC964-FAE9-480E-B7A8-6020CC96FE39}" type="pres">
      <dgm:prSet presAssocID="{4B16747F-FAE6-4C80-8B85-0C4D67DC3968}" presName="textNode" presStyleLbl="node1" presStyleIdx="0" presStyleCnt="8" custScaleX="143940" custScaleY="12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1EFDE-779D-48AF-A32C-DD9D7A0A82A9}" type="pres">
      <dgm:prSet presAssocID="{E6EF7192-C090-427D-AD1B-EBD3B750CD24}" presName="sibTrans" presStyleCnt="0"/>
      <dgm:spPr/>
    </dgm:pt>
    <dgm:pt modelId="{5CC8E48D-4014-4FDD-8F86-37734C4C232E}" type="pres">
      <dgm:prSet presAssocID="{AF6C130E-1DD9-4DAE-844A-C357A7B34FCE}" presName="textNode" presStyleLbl="node1" presStyleIdx="1" presStyleCnt="8" custScaleX="143992" custScaleY="14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E3C48-D7A6-42EF-AB06-F6D3F1691A1F}" type="pres">
      <dgm:prSet presAssocID="{5DBA9FCD-1CBF-424A-BBC0-3711DE49E6F7}" presName="sibTrans" presStyleCnt="0"/>
      <dgm:spPr/>
    </dgm:pt>
    <dgm:pt modelId="{43FB4DB1-72A1-4BE6-AD0B-145E17A63500}" type="pres">
      <dgm:prSet presAssocID="{BB40D5F0-F148-4112-9A46-6A107B619C51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33D50-2673-408A-B27B-F81C382E777F}" type="pres">
      <dgm:prSet presAssocID="{DAADE8FD-82D2-40C5-819D-F3617EC00FB7}" presName="sibTrans" presStyleCnt="0"/>
      <dgm:spPr/>
    </dgm:pt>
    <dgm:pt modelId="{E8A97CD5-B62F-45DC-A661-9824DD3AF641}" type="pres">
      <dgm:prSet presAssocID="{9A4826DC-4860-4485-A712-23E556B22BB6}" presName="textNode" presStyleLbl="node1" presStyleIdx="3" presStyleCnt="8" custScaleX="154110" custScaleY="113251" custLinFactNeighborX="-4666" custLinFactNeighborY="-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1F588-A50C-43C4-9485-B9FD1D83744B}" type="pres">
      <dgm:prSet presAssocID="{EFF395FB-37E8-47A8-8E60-E0E76D8379FD}" presName="sibTrans" presStyleCnt="0"/>
      <dgm:spPr/>
    </dgm:pt>
    <dgm:pt modelId="{918FE260-0A94-42E1-ADDA-8D7F76427AA2}" type="pres">
      <dgm:prSet presAssocID="{8907CCBB-4407-46B8-AB7D-2BAA96A70C77}" presName="textNode" presStyleLbl="node1" presStyleIdx="4" presStyleCnt="8" custScaleX="116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6FDBF-5BBD-4C3F-8DE5-DBD8C9AE4809}" type="pres">
      <dgm:prSet presAssocID="{ABA40B9D-63BF-42CD-8685-FD5E618F0316}" presName="sibTrans" presStyleCnt="0"/>
      <dgm:spPr/>
    </dgm:pt>
    <dgm:pt modelId="{61EAB05D-B2E4-4587-9ED9-9C8FC759F556}" type="pres">
      <dgm:prSet presAssocID="{F1171ACD-51FB-45AC-BD24-F5A8B0221730}" presName="textNode" presStyleLbl="node1" presStyleIdx="5" presStyleCnt="8" custScaleX="12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D6DF-CDC4-4405-8697-CC3AD894CC3E}" type="pres">
      <dgm:prSet presAssocID="{5182BD72-D88C-4C08-A86F-C16055D8E007}" presName="sibTrans" presStyleCnt="0"/>
      <dgm:spPr/>
    </dgm:pt>
    <dgm:pt modelId="{7A0C7677-4B6D-476C-B0B3-C5781A12382A}" type="pres">
      <dgm:prSet presAssocID="{281723F0-A7B1-4EDC-815B-DA9E3E1A48BF}" presName="textNode" presStyleLbl="node1" presStyleIdx="6" presStyleCnt="8" custScaleX="123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A885D-7BAB-48D3-A536-92E76DAB1720}" type="pres">
      <dgm:prSet presAssocID="{F5A6F464-1FE5-4354-BCD5-DDB638EA7191}" presName="sibTrans" presStyleCnt="0"/>
      <dgm:spPr/>
    </dgm:pt>
    <dgm:pt modelId="{E3738A75-6338-420E-8308-DA734CABE4E1}" type="pres">
      <dgm:prSet presAssocID="{7F9BB234-4077-4186-B935-77EA98C90B9F}" presName="textNode" presStyleLbl="node1" presStyleIdx="7" presStyleCnt="8" custScaleX="122490" custScaleY="110174" custLinFactNeighborX="1078" custLinFactNeighborY="-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5D6B8B-1DDE-4929-A6C9-6584858DB2DA}" srcId="{E49DDA92-89BB-4745-AFCE-334C578ED5DD}" destId="{9A4826DC-4860-4485-A712-23E556B22BB6}" srcOrd="3" destOrd="0" parTransId="{1B617A47-A201-4A12-9BAB-2D3BE1CB1816}" sibTransId="{EFF395FB-37E8-47A8-8E60-E0E76D8379FD}"/>
    <dgm:cxn modelId="{6F57F521-C8FA-4F0D-8E0C-62788974AB33}" srcId="{E49DDA92-89BB-4745-AFCE-334C578ED5DD}" destId="{7F9BB234-4077-4186-B935-77EA98C90B9F}" srcOrd="7" destOrd="0" parTransId="{80C1B16E-EFAD-493A-B498-547C76671DE1}" sibTransId="{EE15807B-7159-44C6-AB13-A23602D50DB7}"/>
    <dgm:cxn modelId="{0ADE3DA0-38AA-4D2E-AA8C-485BAB067F56}" type="presOf" srcId="{AF6C130E-1DD9-4DAE-844A-C357A7B34FCE}" destId="{5CC8E48D-4014-4FDD-8F86-37734C4C232E}" srcOrd="0" destOrd="0" presId="urn:microsoft.com/office/officeart/2005/8/layout/hProcess9"/>
    <dgm:cxn modelId="{AB53BCD4-C549-45D9-A8AB-5A5CC1FEB6C7}" srcId="{E49DDA92-89BB-4745-AFCE-334C578ED5DD}" destId="{4B16747F-FAE6-4C80-8B85-0C4D67DC3968}" srcOrd="0" destOrd="0" parTransId="{E2154020-654A-4393-BE2D-1AFE1B892730}" sibTransId="{E6EF7192-C090-427D-AD1B-EBD3B750CD24}"/>
    <dgm:cxn modelId="{133AE18D-BC3D-4C28-8820-D4CB5398F42B}" type="presOf" srcId="{8907CCBB-4407-46B8-AB7D-2BAA96A70C77}" destId="{918FE260-0A94-42E1-ADDA-8D7F76427AA2}" srcOrd="0" destOrd="0" presId="urn:microsoft.com/office/officeart/2005/8/layout/hProcess9"/>
    <dgm:cxn modelId="{D7A26235-D9DC-43A7-B2A0-501DA5A5DF36}" srcId="{E49DDA92-89BB-4745-AFCE-334C578ED5DD}" destId="{281723F0-A7B1-4EDC-815B-DA9E3E1A48BF}" srcOrd="6" destOrd="0" parTransId="{B2CA426E-7F55-456A-8BF2-A9CC5407222B}" sibTransId="{F5A6F464-1FE5-4354-BCD5-DDB638EA7191}"/>
    <dgm:cxn modelId="{2EB91E73-E969-40AB-A188-2674FD96C6A5}" type="presOf" srcId="{7F9BB234-4077-4186-B935-77EA98C90B9F}" destId="{E3738A75-6338-420E-8308-DA734CABE4E1}" srcOrd="0" destOrd="0" presId="urn:microsoft.com/office/officeart/2005/8/layout/hProcess9"/>
    <dgm:cxn modelId="{DF6DC98B-11CC-4A1E-99BD-DA323831DDF3}" type="presOf" srcId="{281723F0-A7B1-4EDC-815B-DA9E3E1A48BF}" destId="{7A0C7677-4B6D-476C-B0B3-C5781A12382A}" srcOrd="0" destOrd="0" presId="urn:microsoft.com/office/officeart/2005/8/layout/hProcess9"/>
    <dgm:cxn modelId="{FAB9177A-60B4-400B-9E9C-A99FFFF2689F}" srcId="{E49DDA92-89BB-4745-AFCE-334C578ED5DD}" destId="{AF6C130E-1DD9-4DAE-844A-C357A7B34FCE}" srcOrd="1" destOrd="0" parTransId="{4BA4B388-65C8-4888-A2E9-B79820939815}" sibTransId="{5DBA9FCD-1CBF-424A-BBC0-3711DE49E6F7}"/>
    <dgm:cxn modelId="{FBF1BA10-8285-4EE0-AE08-D0D0D5298C02}" type="presOf" srcId="{E49DDA92-89BB-4745-AFCE-334C578ED5DD}" destId="{9EEE8939-B177-4085-8D88-F2567357901B}" srcOrd="0" destOrd="0" presId="urn:microsoft.com/office/officeart/2005/8/layout/hProcess9"/>
    <dgm:cxn modelId="{1EFD314D-93D0-4386-B777-070D9DA901A9}" srcId="{E49DDA92-89BB-4745-AFCE-334C578ED5DD}" destId="{BB40D5F0-F148-4112-9A46-6A107B619C51}" srcOrd="2" destOrd="0" parTransId="{035EE459-DD16-4762-99C6-E188455B7627}" sibTransId="{DAADE8FD-82D2-40C5-819D-F3617EC00FB7}"/>
    <dgm:cxn modelId="{EBBB0D6D-4BBE-488D-A383-B676BAAA8B85}" type="presOf" srcId="{4B16747F-FAE6-4C80-8B85-0C4D67DC3968}" destId="{1A1AC964-FAE9-480E-B7A8-6020CC96FE39}" srcOrd="0" destOrd="0" presId="urn:microsoft.com/office/officeart/2005/8/layout/hProcess9"/>
    <dgm:cxn modelId="{7E204D1A-C808-4430-A32A-31F3270706A7}" srcId="{E49DDA92-89BB-4745-AFCE-334C578ED5DD}" destId="{F1171ACD-51FB-45AC-BD24-F5A8B0221730}" srcOrd="5" destOrd="0" parTransId="{B1980D6F-9FA0-4898-9855-8407B11DCCC3}" sibTransId="{5182BD72-D88C-4C08-A86F-C16055D8E007}"/>
    <dgm:cxn modelId="{24942E67-12B2-4AAF-8155-0104ADED254B}" type="presOf" srcId="{F1171ACD-51FB-45AC-BD24-F5A8B0221730}" destId="{61EAB05D-B2E4-4587-9ED9-9C8FC759F556}" srcOrd="0" destOrd="0" presId="urn:microsoft.com/office/officeart/2005/8/layout/hProcess9"/>
    <dgm:cxn modelId="{ED14101A-BAE4-4A97-BFC5-E06055EBD1D6}" type="presOf" srcId="{BB40D5F0-F148-4112-9A46-6A107B619C51}" destId="{43FB4DB1-72A1-4BE6-AD0B-145E17A63500}" srcOrd="0" destOrd="0" presId="urn:microsoft.com/office/officeart/2005/8/layout/hProcess9"/>
    <dgm:cxn modelId="{63B6203D-8585-4DE5-B6C1-7977881B89ED}" srcId="{E49DDA92-89BB-4745-AFCE-334C578ED5DD}" destId="{8907CCBB-4407-46B8-AB7D-2BAA96A70C77}" srcOrd="4" destOrd="0" parTransId="{8C0119EF-179D-4629-A472-63CA7B1CC643}" sibTransId="{ABA40B9D-63BF-42CD-8685-FD5E618F0316}"/>
    <dgm:cxn modelId="{C9B5FB48-45D9-479C-8651-C1F39DE217B8}" type="presOf" srcId="{9A4826DC-4860-4485-A712-23E556B22BB6}" destId="{E8A97CD5-B62F-45DC-A661-9824DD3AF641}" srcOrd="0" destOrd="0" presId="urn:microsoft.com/office/officeart/2005/8/layout/hProcess9"/>
    <dgm:cxn modelId="{1E798573-668D-44DE-9B2B-7A27ED66065C}" type="presParOf" srcId="{9EEE8939-B177-4085-8D88-F2567357901B}" destId="{08CAB167-A3DD-4AF3-8898-971FED467EF3}" srcOrd="0" destOrd="0" presId="urn:microsoft.com/office/officeart/2005/8/layout/hProcess9"/>
    <dgm:cxn modelId="{F38E141F-4CD3-494D-9A3E-9AF8DE375066}" type="presParOf" srcId="{9EEE8939-B177-4085-8D88-F2567357901B}" destId="{7439BC40-E2D0-4928-A61E-7BB6AF11610C}" srcOrd="1" destOrd="0" presId="urn:microsoft.com/office/officeart/2005/8/layout/hProcess9"/>
    <dgm:cxn modelId="{AFC2E6FA-5FEB-4EE0-8F41-E3EEB601D41F}" type="presParOf" srcId="{7439BC40-E2D0-4928-A61E-7BB6AF11610C}" destId="{1A1AC964-FAE9-480E-B7A8-6020CC96FE39}" srcOrd="0" destOrd="0" presId="urn:microsoft.com/office/officeart/2005/8/layout/hProcess9"/>
    <dgm:cxn modelId="{C699A4AE-EC15-4441-8F23-99B1A6C535C7}" type="presParOf" srcId="{7439BC40-E2D0-4928-A61E-7BB6AF11610C}" destId="{3F51EFDE-779D-48AF-A32C-DD9D7A0A82A9}" srcOrd="1" destOrd="0" presId="urn:microsoft.com/office/officeart/2005/8/layout/hProcess9"/>
    <dgm:cxn modelId="{A9AEF2E5-2548-426E-802F-9D77CADF8CAF}" type="presParOf" srcId="{7439BC40-E2D0-4928-A61E-7BB6AF11610C}" destId="{5CC8E48D-4014-4FDD-8F86-37734C4C232E}" srcOrd="2" destOrd="0" presId="urn:microsoft.com/office/officeart/2005/8/layout/hProcess9"/>
    <dgm:cxn modelId="{FB5849A3-EC27-40F7-AE7A-6827DD98C575}" type="presParOf" srcId="{7439BC40-E2D0-4928-A61E-7BB6AF11610C}" destId="{131E3C48-D7A6-42EF-AB06-F6D3F1691A1F}" srcOrd="3" destOrd="0" presId="urn:microsoft.com/office/officeart/2005/8/layout/hProcess9"/>
    <dgm:cxn modelId="{A120C39F-9F27-47AD-A6E1-283615B183E6}" type="presParOf" srcId="{7439BC40-E2D0-4928-A61E-7BB6AF11610C}" destId="{43FB4DB1-72A1-4BE6-AD0B-145E17A63500}" srcOrd="4" destOrd="0" presId="urn:microsoft.com/office/officeart/2005/8/layout/hProcess9"/>
    <dgm:cxn modelId="{6A0B9CDA-8DCE-41C4-87EF-CDC19707BECA}" type="presParOf" srcId="{7439BC40-E2D0-4928-A61E-7BB6AF11610C}" destId="{63D33D50-2673-408A-B27B-F81C382E777F}" srcOrd="5" destOrd="0" presId="urn:microsoft.com/office/officeart/2005/8/layout/hProcess9"/>
    <dgm:cxn modelId="{14FAD6A5-1F80-4B8B-AF42-D93F8D5F43F9}" type="presParOf" srcId="{7439BC40-E2D0-4928-A61E-7BB6AF11610C}" destId="{E8A97CD5-B62F-45DC-A661-9824DD3AF641}" srcOrd="6" destOrd="0" presId="urn:microsoft.com/office/officeart/2005/8/layout/hProcess9"/>
    <dgm:cxn modelId="{BB208D0F-F3FA-4F77-B3DA-A5FDAF4A8257}" type="presParOf" srcId="{7439BC40-E2D0-4928-A61E-7BB6AF11610C}" destId="{9641F588-A50C-43C4-9485-B9FD1D83744B}" srcOrd="7" destOrd="0" presId="urn:microsoft.com/office/officeart/2005/8/layout/hProcess9"/>
    <dgm:cxn modelId="{863AC538-D8EA-47A9-9AC8-F7DD1A88251E}" type="presParOf" srcId="{7439BC40-E2D0-4928-A61E-7BB6AF11610C}" destId="{918FE260-0A94-42E1-ADDA-8D7F76427AA2}" srcOrd="8" destOrd="0" presId="urn:microsoft.com/office/officeart/2005/8/layout/hProcess9"/>
    <dgm:cxn modelId="{206BE66C-008B-4EC6-848E-72D31D868719}" type="presParOf" srcId="{7439BC40-E2D0-4928-A61E-7BB6AF11610C}" destId="{B2A6FDBF-5BBD-4C3F-8DE5-DBD8C9AE4809}" srcOrd="9" destOrd="0" presId="urn:microsoft.com/office/officeart/2005/8/layout/hProcess9"/>
    <dgm:cxn modelId="{CF9FF276-465C-47B0-92AC-E720A9B80A8B}" type="presParOf" srcId="{7439BC40-E2D0-4928-A61E-7BB6AF11610C}" destId="{61EAB05D-B2E4-4587-9ED9-9C8FC759F556}" srcOrd="10" destOrd="0" presId="urn:microsoft.com/office/officeart/2005/8/layout/hProcess9"/>
    <dgm:cxn modelId="{B3C68472-4064-4503-87F1-942917BA5AB4}" type="presParOf" srcId="{7439BC40-E2D0-4928-A61E-7BB6AF11610C}" destId="{E122D6DF-CDC4-4405-8697-CC3AD894CC3E}" srcOrd="11" destOrd="0" presId="urn:microsoft.com/office/officeart/2005/8/layout/hProcess9"/>
    <dgm:cxn modelId="{8571DE0A-FAD9-4566-BD94-FC40918D0D9A}" type="presParOf" srcId="{7439BC40-E2D0-4928-A61E-7BB6AF11610C}" destId="{7A0C7677-4B6D-476C-B0B3-C5781A12382A}" srcOrd="12" destOrd="0" presId="urn:microsoft.com/office/officeart/2005/8/layout/hProcess9"/>
    <dgm:cxn modelId="{1D0B790E-A02F-48B9-B070-8335D7B026DF}" type="presParOf" srcId="{7439BC40-E2D0-4928-A61E-7BB6AF11610C}" destId="{69EA885D-7BAB-48D3-A536-92E76DAB1720}" srcOrd="13" destOrd="0" presId="urn:microsoft.com/office/officeart/2005/8/layout/hProcess9"/>
    <dgm:cxn modelId="{436B307A-2AFD-4F49-B970-3522C482762B}" type="presParOf" srcId="{7439BC40-E2D0-4928-A61E-7BB6AF11610C}" destId="{E3738A75-6338-420E-8308-DA734CABE4E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25524-534C-40FE-90C0-11A130FA961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075B8-80EA-4443-99C5-B6275841C37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tx2"/>
              </a:solidFill>
            </a:rPr>
            <a:t>Контроль за  привлечением денежных средств граждан для строительства жилищно-строительными кооперативами многоквартирных домов</a:t>
          </a:r>
          <a:endParaRPr lang="ru-RU" sz="2000" dirty="0">
            <a:solidFill>
              <a:schemeClr val="tx2"/>
            </a:solidFill>
          </a:endParaRPr>
        </a:p>
      </dgm:t>
    </dgm:pt>
    <dgm:pt modelId="{7A046B9E-22E8-4BB1-B7E4-B7A86E08AA9C}" type="parTrans" cxnId="{E35DF57E-8498-4BD8-B0C5-A82E92F36FD6}">
      <dgm:prSet/>
      <dgm:spPr/>
      <dgm:t>
        <a:bodyPr/>
        <a:lstStyle/>
        <a:p>
          <a:endParaRPr lang="ru-RU"/>
        </a:p>
      </dgm:t>
    </dgm:pt>
    <dgm:pt modelId="{C8F65A16-2C1A-4FC5-B794-0C6A6E342A12}" type="sibTrans" cxnId="{E35DF57E-8498-4BD8-B0C5-A82E92F36FD6}">
      <dgm:prSet/>
      <dgm:spPr/>
      <dgm:t>
        <a:bodyPr/>
        <a:lstStyle/>
        <a:p>
          <a:endParaRPr lang="ru-RU"/>
        </a:p>
      </dgm:t>
    </dgm:pt>
    <dgm:pt modelId="{55FB994F-090F-4BD1-9EE1-4FED03DAE18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800" dirty="0" smtClean="0">
            <a:solidFill>
              <a:schemeClr val="tx2"/>
            </a:solidFill>
          </a:endParaRPr>
        </a:p>
        <a:p>
          <a:r>
            <a:rPr lang="ru-RU" sz="2000" dirty="0" smtClean="0">
              <a:solidFill>
                <a:schemeClr val="tx2"/>
              </a:solidFill>
            </a:rPr>
            <a:t>Выдача заключения о соответствии застройщика и проектной декларации установленным требованиям либо мотивированного отказа в выдаче такого заключения</a:t>
          </a:r>
        </a:p>
        <a:p>
          <a:pPr algn="ctr"/>
          <a:endParaRPr lang="ru-RU" sz="1800" dirty="0">
            <a:solidFill>
              <a:schemeClr val="tx2"/>
            </a:solidFill>
          </a:endParaRPr>
        </a:p>
      </dgm:t>
    </dgm:pt>
    <dgm:pt modelId="{4A5EED40-4056-476F-BB59-308BDAEF12C2}" type="parTrans" cxnId="{E8D2DDD9-F3E6-4916-997D-3098B7B0E140}">
      <dgm:prSet/>
      <dgm:spPr/>
      <dgm:t>
        <a:bodyPr/>
        <a:lstStyle/>
        <a:p>
          <a:endParaRPr lang="ru-RU"/>
        </a:p>
      </dgm:t>
    </dgm:pt>
    <dgm:pt modelId="{1ABE1358-1A7F-4971-9992-15B57E9093C6}" type="sibTrans" cxnId="{E8D2DDD9-F3E6-4916-997D-3098B7B0E140}">
      <dgm:prSet/>
      <dgm:spPr/>
      <dgm:t>
        <a:bodyPr/>
        <a:lstStyle/>
        <a:p>
          <a:endParaRPr lang="ru-RU"/>
        </a:p>
      </dgm:t>
    </dgm:pt>
    <dgm:pt modelId="{D4BDC122-1C28-4AA7-AD83-AD8362062EC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tx2"/>
              </a:solidFill>
            </a:rPr>
            <a:t>Контроль за  раскрытием и размещением информации на официальном сайте застройщика</a:t>
          </a:r>
          <a:endParaRPr lang="ru-RU" sz="2000" dirty="0">
            <a:solidFill>
              <a:schemeClr val="tx2"/>
            </a:solidFill>
          </a:endParaRPr>
        </a:p>
      </dgm:t>
    </dgm:pt>
    <dgm:pt modelId="{3EDCF76B-952A-4665-8F01-FFEF71842B50}" type="parTrans" cxnId="{1AE83170-D738-4B1B-9F60-F9C41EEF3CF3}">
      <dgm:prSet/>
      <dgm:spPr/>
      <dgm:t>
        <a:bodyPr/>
        <a:lstStyle/>
        <a:p>
          <a:endParaRPr lang="ru-RU"/>
        </a:p>
      </dgm:t>
    </dgm:pt>
    <dgm:pt modelId="{6E2E54DB-572D-4777-A99A-40F97DB6540B}" type="sibTrans" cxnId="{1AE83170-D738-4B1B-9F60-F9C41EEF3CF3}">
      <dgm:prSet/>
      <dgm:spPr/>
      <dgm:t>
        <a:bodyPr/>
        <a:lstStyle/>
        <a:p>
          <a:endParaRPr lang="ru-RU"/>
        </a:p>
      </dgm:t>
    </dgm:pt>
    <dgm:pt modelId="{E5E81CBE-FFD1-4039-91F6-E97BEDFD658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tx2"/>
              </a:solidFill>
            </a:rPr>
            <a:t>Контроль за  соблюдением  примерных графиков реализации проектов строительства</a:t>
          </a:r>
          <a:endParaRPr lang="ru-RU" sz="2000" dirty="0">
            <a:solidFill>
              <a:schemeClr val="tx2"/>
            </a:solidFill>
          </a:endParaRPr>
        </a:p>
      </dgm:t>
    </dgm:pt>
    <dgm:pt modelId="{E95A3B37-7F57-4AD5-90AF-6C25B83560B5}" type="parTrans" cxnId="{8E231967-D034-40EA-80A6-8D9225F35A87}">
      <dgm:prSet/>
      <dgm:spPr/>
      <dgm:t>
        <a:bodyPr/>
        <a:lstStyle/>
        <a:p>
          <a:endParaRPr lang="ru-RU"/>
        </a:p>
      </dgm:t>
    </dgm:pt>
    <dgm:pt modelId="{A9BBDF38-23B5-49B2-835E-BD86DDD115C8}" type="sibTrans" cxnId="{8E231967-D034-40EA-80A6-8D9225F35A87}">
      <dgm:prSet/>
      <dgm:spPr/>
      <dgm:t>
        <a:bodyPr/>
        <a:lstStyle/>
        <a:p>
          <a:endParaRPr lang="ru-RU"/>
        </a:p>
      </dgm:t>
    </dgm:pt>
    <dgm:pt modelId="{EB2DE106-CB84-4A27-A71E-C9267C3187A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dirty="0" smtClean="0">
              <a:solidFill>
                <a:schemeClr val="tx2"/>
              </a:solidFill>
            </a:rPr>
            <a:t>Контроль за  соблюдением  ведения учета денежных средств, уплачиваемых застройщику УДС, отдельно в отношении каждого МКД и (или) иного объекта недвижимости</a:t>
          </a:r>
          <a:endParaRPr lang="ru-RU" sz="1800" dirty="0">
            <a:solidFill>
              <a:schemeClr val="tx2"/>
            </a:solidFill>
          </a:endParaRPr>
        </a:p>
      </dgm:t>
    </dgm:pt>
    <dgm:pt modelId="{A467281E-69C3-4179-BA20-E7B5066A5059}" type="parTrans" cxnId="{A2D32F78-0270-4A1C-8D74-E041113C5B64}">
      <dgm:prSet/>
      <dgm:spPr/>
      <dgm:t>
        <a:bodyPr/>
        <a:lstStyle/>
        <a:p>
          <a:endParaRPr lang="ru-RU"/>
        </a:p>
      </dgm:t>
    </dgm:pt>
    <dgm:pt modelId="{2B4FE449-16DF-48E1-AAE4-EC60D1FDF086}" type="sibTrans" cxnId="{A2D32F78-0270-4A1C-8D74-E041113C5B64}">
      <dgm:prSet/>
      <dgm:spPr/>
      <dgm:t>
        <a:bodyPr/>
        <a:lstStyle/>
        <a:p>
          <a:endParaRPr lang="ru-RU"/>
        </a:p>
      </dgm:t>
    </dgm:pt>
    <dgm:pt modelId="{82D652FC-E0BE-438C-A82D-BDE261E4E2EB}" type="pres">
      <dgm:prSet presAssocID="{CAF25524-534C-40FE-90C0-11A130FA96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A6526-79E4-478D-AA9B-5C1D9371CE93}" type="pres">
      <dgm:prSet presAssocID="{5D3075B8-80EA-4443-99C5-B6275841C37C}" presName="parentText" presStyleLbl="node1" presStyleIdx="0" presStyleCnt="5" custLinFactNeighborX="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7A93A-0F6C-4ED0-89E7-A6C862D36DA8}" type="pres">
      <dgm:prSet presAssocID="{C8F65A16-2C1A-4FC5-B794-0C6A6E342A12}" presName="spacer" presStyleCnt="0"/>
      <dgm:spPr/>
    </dgm:pt>
    <dgm:pt modelId="{FA1D0AC9-7FE1-467F-81ED-B2C1A715294C}" type="pres">
      <dgm:prSet presAssocID="{55FB994F-090F-4BD1-9EE1-4FED03DAE1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7E8B0-9368-4EEB-A9E7-8CA3ABD2731E}" type="pres">
      <dgm:prSet presAssocID="{1ABE1358-1A7F-4971-9992-15B57E9093C6}" presName="spacer" presStyleCnt="0"/>
      <dgm:spPr/>
    </dgm:pt>
    <dgm:pt modelId="{CF040085-9C64-4F7F-9569-A8ACB4121EB1}" type="pres">
      <dgm:prSet presAssocID="{D4BDC122-1C28-4AA7-AD83-AD8362062ECA}" presName="parentText" presStyleLbl="node1" presStyleIdx="2" presStyleCnt="5" custLinFactY="-5468" custLinFactNeighborX="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2D7DA-20F3-43A8-8D3C-DDC3C2EB222A}" type="pres">
      <dgm:prSet presAssocID="{6E2E54DB-572D-4777-A99A-40F97DB6540B}" presName="spacer" presStyleCnt="0"/>
      <dgm:spPr/>
    </dgm:pt>
    <dgm:pt modelId="{A10976E0-ED83-43C9-99E6-CAAABE3E5883}" type="pres">
      <dgm:prSet presAssocID="{E5E81CBE-FFD1-4039-91F6-E97BEDFD658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0652A-3407-458A-A00A-C642870B83FD}" type="pres">
      <dgm:prSet presAssocID="{A9BBDF38-23B5-49B2-835E-BD86DDD115C8}" presName="spacer" presStyleCnt="0"/>
      <dgm:spPr/>
    </dgm:pt>
    <dgm:pt modelId="{FEA47D66-6DA2-4D2F-BAC4-4BD6A5C1CF3F}" type="pres">
      <dgm:prSet presAssocID="{EB2DE106-CB84-4A27-A71E-C9267C3187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32F78-0270-4A1C-8D74-E041113C5B64}" srcId="{CAF25524-534C-40FE-90C0-11A130FA9617}" destId="{EB2DE106-CB84-4A27-A71E-C9267C3187A5}" srcOrd="4" destOrd="0" parTransId="{A467281E-69C3-4179-BA20-E7B5066A5059}" sibTransId="{2B4FE449-16DF-48E1-AAE4-EC60D1FDF086}"/>
    <dgm:cxn modelId="{E0A8976C-0C79-4956-B633-D921456E5234}" type="presOf" srcId="{D4BDC122-1C28-4AA7-AD83-AD8362062ECA}" destId="{CF040085-9C64-4F7F-9569-A8ACB4121EB1}" srcOrd="0" destOrd="0" presId="urn:microsoft.com/office/officeart/2005/8/layout/vList2"/>
    <dgm:cxn modelId="{8E231967-D034-40EA-80A6-8D9225F35A87}" srcId="{CAF25524-534C-40FE-90C0-11A130FA9617}" destId="{E5E81CBE-FFD1-4039-91F6-E97BEDFD658E}" srcOrd="3" destOrd="0" parTransId="{E95A3B37-7F57-4AD5-90AF-6C25B83560B5}" sibTransId="{A9BBDF38-23B5-49B2-835E-BD86DDD115C8}"/>
    <dgm:cxn modelId="{A84F2C62-B157-4922-8E53-FF1AE85BF247}" type="presOf" srcId="{CAF25524-534C-40FE-90C0-11A130FA9617}" destId="{82D652FC-E0BE-438C-A82D-BDE261E4E2EB}" srcOrd="0" destOrd="0" presId="urn:microsoft.com/office/officeart/2005/8/layout/vList2"/>
    <dgm:cxn modelId="{7832C617-43D7-4554-BE4D-9DF777055778}" type="presOf" srcId="{EB2DE106-CB84-4A27-A71E-C9267C3187A5}" destId="{FEA47D66-6DA2-4D2F-BAC4-4BD6A5C1CF3F}" srcOrd="0" destOrd="0" presId="urn:microsoft.com/office/officeart/2005/8/layout/vList2"/>
    <dgm:cxn modelId="{E35DF57E-8498-4BD8-B0C5-A82E92F36FD6}" srcId="{CAF25524-534C-40FE-90C0-11A130FA9617}" destId="{5D3075B8-80EA-4443-99C5-B6275841C37C}" srcOrd="0" destOrd="0" parTransId="{7A046B9E-22E8-4BB1-B7E4-B7A86E08AA9C}" sibTransId="{C8F65A16-2C1A-4FC5-B794-0C6A6E342A12}"/>
    <dgm:cxn modelId="{381622B2-3891-4F8A-9339-F0E0DFFFAB5A}" type="presOf" srcId="{55FB994F-090F-4BD1-9EE1-4FED03DAE189}" destId="{FA1D0AC9-7FE1-467F-81ED-B2C1A715294C}" srcOrd="0" destOrd="0" presId="urn:microsoft.com/office/officeart/2005/8/layout/vList2"/>
    <dgm:cxn modelId="{1AE83170-D738-4B1B-9F60-F9C41EEF3CF3}" srcId="{CAF25524-534C-40FE-90C0-11A130FA9617}" destId="{D4BDC122-1C28-4AA7-AD83-AD8362062ECA}" srcOrd="2" destOrd="0" parTransId="{3EDCF76B-952A-4665-8F01-FFEF71842B50}" sibTransId="{6E2E54DB-572D-4777-A99A-40F97DB6540B}"/>
    <dgm:cxn modelId="{72F1ADB6-8A24-4A72-94B6-87776DE9ACA4}" type="presOf" srcId="{E5E81CBE-FFD1-4039-91F6-E97BEDFD658E}" destId="{A10976E0-ED83-43C9-99E6-CAAABE3E5883}" srcOrd="0" destOrd="0" presId="urn:microsoft.com/office/officeart/2005/8/layout/vList2"/>
    <dgm:cxn modelId="{E8D2DDD9-F3E6-4916-997D-3098B7B0E140}" srcId="{CAF25524-534C-40FE-90C0-11A130FA9617}" destId="{55FB994F-090F-4BD1-9EE1-4FED03DAE189}" srcOrd="1" destOrd="0" parTransId="{4A5EED40-4056-476F-BB59-308BDAEF12C2}" sibTransId="{1ABE1358-1A7F-4971-9992-15B57E9093C6}"/>
    <dgm:cxn modelId="{08BCB6BA-5815-4339-8B3E-9520FFE6F3F6}" type="presOf" srcId="{5D3075B8-80EA-4443-99C5-B6275841C37C}" destId="{F28A6526-79E4-478D-AA9B-5C1D9371CE93}" srcOrd="0" destOrd="0" presId="urn:microsoft.com/office/officeart/2005/8/layout/vList2"/>
    <dgm:cxn modelId="{37A355CB-F59A-4A76-9F7B-E3311D7C7D44}" type="presParOf" srcId="{82D652FC-E0BE-438C-A82D-BDE261E4E2EB}" destId="{F28A6526-79E4-478D-AA9B-5C1D9371CE93}" srcOrd="0" destOrd="0" presId="urn:microsoft.com/office/officeart/2005/8/layout/vList2"/>
    <dgm:cxn modelId="{737FC11A-404B-4C6D-AC21-2F91DAC5FD2F}" type="presParOf" srcId="{82D652FC-E0BE-438C-A82D-BDE261E4E2EB}" destId="{8247A93A-0F6C-4ED0-89E7-A6C862D36DA8}" srcOrd="1" destOrd="0" presId="urn:microsoft.com/office/officeart/2005/8/layout/vList2"/>
    <dgm:cxn modelId="{76092CCD-9749-4181-8FAD-865C4BC44C4E}" type="presParOf" srcId="{82D652FC-E0BE-438C-A82D-BDE261E4E2EB}" destId="{FA1D0AC9-7FE1-467F-81ED-B2C1A715294C}" srcOrd="2" destOrd="0" presId="urn:microsoft.com/office/officeart/2005/8/layout/vList2"/>
    <dgm:cxn modelId="{82D9582B-C5C1-441A-8F89-3EE6D73936DC}" type="presParOf" srcId="{82D652FC-E0BE-438C-A82D-BDE261E4E2EB}" destId="{6727E8B0-9368-4EEB-A9E7-8CA3ABD2731E}" srcOrd="3" destOrd="0" presId="urn:microsoft.com/office/officeart/2005/8/layout/vList2"/>
    <dgm:cxn modelId="{CDC9A25A-CA6B-406B-9701-77FCCDBFC390}" type="presParOf" srcId="{82D652FC-E0BE-438C-A82D-BDE261E4E2EB}" destId="{CF040085-9C64-4F7F-9569-A8ACB4121EB1}" srcOrd="4" destOrd="0" presId="urn:microsoft.com/office/officeart/2005/8/layout/vList2"/>
    <dgm:cxn modelId="{010BE669-7E32-4E72-9FF8-26C637FF0EE1}" type="presParOf" srcId="{82D652FC-E0BE-438C-A82D-BDE261E4E2EB}" destId="{4462D7DA-20F3-43A8-8D3C-DDC3C2EB222A}" srcOrd="5" destOrd="0" presId="urn:microsoft.com/office/officeart/2005/8/layout/vList2"/>
    <dgm:cxn modelId="{1A6C6672-BB64-4BE0-89BB-6F8C2CFECB03}" type="presParOf" srcId="{82D652FC-E0BE-438C-A82D-BDE261E4E2EB}" destId="{A10976E0-ED83-43C9-99E6-CAAABE3E5883}" srcOrd="6" destOrd="0" presId="urn:microsoft.com/office/officeart/2005/8/layout/vList2"/>
    <dgm:cxn modelId="{0D8A0B67-7BCE-4DF8-8E07-ABCB0ADDB89F}" type="presParOf" srcId="{82D652FC-E0BE-438C-A82D-BDE261E4E2EB}" destId="{26F0652A-3407-458A-A00A-C642870B83FD}" srcOrd="7" destOrd="0" presId="urn:microsoft.com/office/officeart/2005/8/layout/vList2"/>
    <dgm:cxn modelId="{ECE73B36-3287-4373-91F1-54449127212E}" type="presParOf" srcId="{82D652FC-E0BE-438C-A82D-BDE261E4E2EB}" destId="{FEA47D66-6DA2-4D2F-BAC4-4BD6A5C1CF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8F757-E5BF-491B-9160-2E6632066ED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966C2-0549-4BE8-97FD-7597E898F08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>
              <a:solidFill>
                <a:schemeClr val="tx2"/>
              </a:solidFill>
            </a:rPr>
            <a:t>Обращение в </a:t>
          </a:r>
          <a:r>
            <a:rPr lang="ru-RU" sz="1900" b="1" u="sng" dirty="0" smtClean="0">
              <a:solidFill>
                <a:schemeClr val="tx2"/>
              </a:solidFill>
            </a:rPr>
            <a:t>арбитражный суд </a:t>
          </a:r>
          <a:r>
            <a:rPr lang="ru-RU" sz="1900" dirty="0" smtClean="0">
              <a:solidFill>
                <a:schemeClr val="tx2"/>
              </a:solidFill>
            </a:rPr>
            <a:t>с заявлением о </a:t>
          </a:r>
          <a:r>
            <a:rPr lang="ru-RU" sz="1900" b="1" u="sng" dirty="0" smtClean="0">
              <a:solidFill>
                <a:schemeClr val="tx2"/>
              </a:solidFill>
            </a:rPr>
            <a:t>приостановлении</a:t>
          </a:r>
          <a:r>
            <a:rPr lang="ru-RU" sz="1900" dirty="0" smtClean="0">
              <a:solidFill>
                <a:schemeClr val="tx2"/>
              </a:solidFill>
            </a:rPr>
            <a:t> на определенный срок осуществления застройщиком </a:t>
          </a:r>
          <a:r>
            <a:rPr lang="ru-RU" sz="1900" b="1" u="sng" dirty="0" smtClean="0">
              <a:solidFill>
                <a:schemeClr val="tx2"/>
              </a:solidFill>
            </a:rPr>
            <a:t>деятельности</a:t>
          </a:r>
          <a:r>
            <a:rPr lang="ru-RU" sz="1900" dirty="0" smtClean="0">
              <a:solidFill>
                <a:schemeClr val="tx2"/>
              </a:solidFill>
            </a:rPr>
            <a:t>, связанной с привлечением денежных средств участников долевого строительства для строительства (создания) многоквартирных домов и (или) иных объектов недвижимости</a:t>
          </a:r>
          <a:endParaRPr lang="ru-RU" sz="1900" dirty="0">
            <a:solidFill>
              <a:schemeClr val="tx2"/>
            </a:solidFill>
          </a:endParaRPr>
        </a:p>
      </dgm:t>
    </dgm:pt>
    <dgm:pt modelId="{366F33D0-017E-4A14-AB6B-07A790D6DEB2}" type="parTrans" cxnId="{CFD248EB-78DA-4004-AAF0-A31D3EFB663D}">
      <dgm:prSet/>
      <dgm:spPr/>
      <dgm:t>
        <a:bodyPr/>
        <a:lstStyle/>
        <a:p>
          <a:endParaRPr lang="ru-RU"/>
        </a:p>
      </dgm:t>
    </dgm:pt>
    <dgm:pt modelId="{3DA9D7AD-DEE0-44AB-814B-ABCCB4576C0F}" type="sibTrans" cxnId="{CFD248EB-78DA-4004-AAF0-A31D3EFB663D}">
      <dgm:prSet/>
      <dgm:spPr/>
      <dgm:t>
        <a:bodyPr/>
        <a:lstStyle/>
        <a:p>
          <a:endParaRPr lang="ru-RU"/>
        </a:p>
      </dgm:t>
    </dgm:pt>
    <dgm:pt modelId="{B0CD2FB7-C77E-4072-8C73-E0B6C9A5EFA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в проектной декларации, продекларированы заведомо недостоверные сведения о соответствии застройщика требованиям, установленным Законом 214-ФЗ</a:t>
          </a:r>
          <a:endParaRPr lang="ru-RU" sz="1800" dirty="0">
            <a:solidFill>
              <a:schemeClr val="tx2"/>
            </a:solidFill>
          </a:endParaRPr>
        </a:p>
      </dgm:t>
    </dgm:pt>
    <dgm:pt modelId="{015B79F5-790A-4C48-9135-0B3D4C6C77F2}" type="parTrans" cxnId="{B8B7D4EA-153E-4D0A-8D35-7ECF80F8028A}">
      <dgm:prSet/>
      <dgm:spPr/>
      <dgm:t>
        <a:bodyPr/>
        <a:lstStyle/>
        <a:p>
          <a:endParaRPr lang="ru-RU"/>
        </a:p>
      </dgm:t>
    </dgm:pt>
    <dgm:pt modelId="{D84E9B67-C037-4526-B870-6650D2F98177}" type="sibTrans" cxnId="{B8B7D4EA-153E-4D0A-8D35-7ECF80F8028A}">
      <dgm:prSet/>
      <dgm:spPr/>
      <dgm:t>
        <a:bodyPr/>
        <a:lstStyle/>
        <a:p>
          <a:endParaRPr lang="ru-RU"/>
        </a:p>
      </dgm:t>
    </dgm:pt>
    <dgm:pt modelId="{DFAC787D-FE64-4CDF-8894-F986913BE90A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по истечении шести месяцев со дня выдачи контролирующим органом предписания об устранении нарушения требований, указанных в </a:t>
          </a:r>
          <a:r>
            <a:rPr lang="ru-RU" sz="1800" dirty="0" smtClean="0">
              <a:solidFill>
                <a:schemeClr val="tx2"/>
              </a:solidFill>
              <a:hlinkClick xmlns:r="http://schemas.openxmlformats.org/officeDocument/2006/relationships" r:id="rId1"/>
            </a:rPr>
            <a:t>пунктах 1, </a:t>
          </a:r>
          <a:r>
            <a:rPr lang="ru-RU" sz="1800" dirty="0" smtClean="0">
              <a:solidFill>
                <a:schemeClr val="tx2"/>
              </a:solidFill>
              <a:hlinkClick xmlns:r="http://schemas.openxmlformats.org/officeDocument/2006/relationships" r:id="rId2"/>
            </a:rPr>
            <a:t>7 и </a:t>
          </a:r>
          <a:r>
            <a:rPr lang="ru-RU" sz="1800" dirty="0" smtClean="0">
              <a:solidFill>
                <a:schemeClr val="tx2"/>
              </a:solidFill>
              <a:hlinkClick xmlns:r="http://schemas.openxmlformats.org/officeDocument/2006/relationships" r:id="rId3"/>
            </a:rPr>
            <a:t>8 ч. 2 ст. 3 Закона 214-ФЗ.</a:t>
          </a:r>
          <a:endParaRPr lang="ru-RU" sz="1800" dirty="0">
            <a:solidFill>
              <a:schemeClr val="tx2"/>
            </a:solidFill>
          </a:endParaRPr>
        </a:p>
      </dgm:t>
    </dgm:pt>
    <dgm:pt modelId="{6A7A7F47-8AEE-4486-8E19-90F90443311C}" type="parTrans" cxnId="{BEFF174C-472C-45D8-9FE4-A8DF3F0232AD}">
      <dgm:prSet/>
      <dgm:spPr/>
      <dgm:t>
        <a:bodyPr/>
        <a:lstStyle/>
        <a:p>
          <a:endParaRPr lang="ru-RU"/>
        </a:p>
      </dgm:t>
    </dgm:pt>
    <dgm:pt modelId="{588FEE03-6B35-46AD-A197-6A3D1E9E8B67}" type="sibTrans" cxnId="{BEFF174C-472C-45D8-9FE4-A8DF3F0232AD}">
      <dgm:prSet/>
      <dgm:spPr/>
      <dgm:t>
        <a:bodyPr/>
        <a:lstStyle/>
        <a:p>
          <a:endParaRPr lang="ru-RU"/>
        </a:p>
      </dgm:t>
    </dgm:pt>
    <dgm:pt modelId="{29AD086F-4121-4297-811D-EDD466788DBE}" type="pres">
      <dgm:prSet presAssocID="{B438F757-E5BF-491B-9160-2E6632066E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6E0ED5-B7D2-4240-B3D0-16778B3C576F}" type="pres">
      <dgm:prSet presAssocID="{F1E966C2-0549-4BE8-97FD-7597E898F085}" presName="linNode" presStyleCnt="0"/>
      <dgm:spPr/>
    </dgm:pt>
    <dgm:pt modelId="{16F28AAF-ABB7-408F-90A1-9455249E30C8}" type="pres">
      <dgm:prSet presAssocID="{F1E966C2-0549-4BE8-97FD-7597E898F08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E744A-431A-4CD8-9FDD-980B5BE76FF9}" type="pres">
      <dgm:prSet presAssocID="{F1E966C2-0549-4BE8-97FD-7597E898F08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237300-9C33-48DC-BBBA-9960C90D1529}" type="presOf" srcId="{DFAC787D-FE64-4CDF-8894-F986913BE90A}" destId="{C63E744A-431A-4CD8-9FDD-980B5BE76FF9}" srcOrd="0" destOrd="1" presId="urn:microsoft.com/office/officeart/2005/8/layout/vList6"/>
    <dgm:cxn modelId="{BEFF174C-472C-45D8-9FE4-A8DF3F0232AD}" srcId="{F1E966C2-0549-4BE8-97FD-7597E898F085}" destId="{DFAC787D-FE64-4CDF-8894-F986913BE90A}" srcOrd="1" destOrd="0" parTransId="{6A7A7F47-8AEE-4486-8E19-90F90443311C}" sibTransId="{588FEE03-6B35-46AD-A197-6A3D1E9E8B67}"/>
    <dgm:cxn modelId="{EDB736C3-2B46-451D-B353-4F67A1990A00}" type="presOf" srcId="{B438F757-E5BF-491B-9160-2E6632066EDF}" destId="{29AD086F-4121-4297-811D-EDD466788DBE}" srcOrd="0" destOrd="0" presId="urn:microsoft.com/office/officeart/2005/8/layout/vList6"/>
    <dgm:cxn modelId="{B8B7D4EA-153E-4D0A-8D35-7ECF80F8028A}" srcId="{F1E966C2-0549-4BE8-97FD-7597E898F085}" destId="{B0CD2FB7-C77E-4072-8C73-E0B6C9A5EFA9}" srcOrd="0" destOrd="0" parTransId="{015B79F5-790A-4C48-9135-0B3D4C6C77F2}" sibTransId="{D84E9B67-C037-4526-B870-6650D2F98177}"/>
    <dgm:cxn modelId="{CFD248EB-78DA-4004-AAF0-A31D3EFB663D}" srcId="{B438F757-E5BF-491B-9160-2E6632066EDF}" destId="{F1E966C2-0549-4BE8-97FD-7597E898F085}" srcOrd="0" destOrd="0" parTransId="{366F33D0-017E-4A14-AB6B-07A790D6DEB2}" sibTransId="{3DA9D7AD-DEE0-44AB-814B-ABCCB4576C0F}"/>
    <dgm:cxn modelId="{DD251700-6AA6-4484-AEA2-5DF0C8557A8B}" type="presOf" srcId="{B0CD2FB7-C77E-4072-8C73-E0B6C9A5EFA9}" destId="{C63E744A-431A-4CD8-9FDD-980B5BE76FF9}" srcOrd="0" destOrd="0" presId="urn:microsoft.com/office/officeart/2005/8/layout/vList6"/>
    <dgm:cxn modelId="{26D588A7-AAA8-4C53-B750-EF79D0CDF5A6}" type="presOf" srcId="{F1E966C2-0549-4BE8-97FD-7597E898F085}" destId="{16F28AAF-ABB7-408F-90A1-9455249E30C8}" srcOrd="0" destOrd="0" presId="urn:microsoft.com/office/officeart/2005/8/layout/vList6"/>
    <dgm:cxn modelId="{6163F986-D384-460E-BB8F-0C524F864DEF}" type="presParOf" srcId="{29AD086F-4121-4297-811D-EDD466788DBE}" destId="{DD6E0ED5-B7D2-4240-B3D0-16778B3C576F}" srcOrd="0" destOrd="0" presId="urn:microsoft.com/office/officeart/2005/8/layout/vList6"/>
    <dgm:cxn modelId="{0763B82F-9137-48BC-890C-D4769062F131}" type="presParOf" srcId="{DD6E0ED5-B7D2-4240-B3D0-16778B3C576F}" destId="{16F28AAF-ABB7-408F-90A1-9455249E30C8}" srcOrd="0" destOrd="0" presId="urn:microsoft.com/office/officeart/2005/8/layout/vList6"/>
    <dgm:cxn modelId="{9B5D2A5A-26A0-4EC9-B87E-1DEEB7804756}" type="presParOf" srcId="{DD6E0ED5-B7D2-4240-B3D0-16778B3C576F}" destId="{C63E744A-431A-4CD8-9FDD-980B5BE76FF9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A43D0-1572-440A-A79A-A0F183B6486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3C03C4F-AE9F-4DD0-A885-22A47A119381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chemeClr val="tx2"/>
              </a:solidFill>
            </a:rPr>
            <a:t>направление в </a:t>
          </a:r>
          <a:r>
            <a:rPr lang="ru-RU" sz="2000" b="1" u="sng" dirty="0" smtClean="0">
              <a:solidFill>
                <a:schemeClr val="tx2"/>
              </a:solidFill>
            </a:rPr>
            <a:t>правоохранительные органы </a:t>
          </a:r>
          <a:r>
            <a:rPr lang="ru-RU" sz="2000" dirty="0" smtClean="0">
              <a:solidFill>
                <a:schemeClr val="tx2"/>
              </a:solidFill>
            </a:rPr>
            <a:t>материалов, связанных с нарушениями обязательных требований, для решения вопросов </a:t>
          </a:r>
          <a:r>
            <a:rPr lang="ru-RU" sz="2000" b="1" u="sng" dirty="0" smtClean="0">
              <a:solidFill>
                <a:schemeClr val="tx2"/>
              </a:solidFill>
            </a:rPr>
            <a:t>о возбуждении уголовных дел</a:t>
          </a:r>
          <a:r>
            <a:rPr lang="ru-RU" sz="2000" dirty="0" smtClean="0">
              <a:solidFill>
                <a:schemeClr val="tx2"/>
              </a:solidFill>
            </a:rPr>
            <a:t> по признакам преступлений</a:t>
          </a:r>
          <a:endParaRPr lang="ru-RU" sz="2000" dirty="0">
            <a:solidFill>
              <a:schemeClr val="tx2"/>
            </a:solidFill>
          </a:endParaRPr>
        </a:p>
      </dgm:t>
    </dgm:pt>
    <dgm:pt modelId="{3D04B317-67C0-4F67-997C-030A23FFEB77}" type="parTrans" cxnId="{3B1493E5-571A-48BD-9AFA-655DC49653E6}">
      <dgm:prSet/>
      <dgm:spPr/>
      <dgm:t>
        <a:bodyPr/>
        <a:lstStyle/>
        <a:p>
          <a:endParaRPr lang="ru-RU"/>
        </a:p>
      </dgm:t>
    </dgm:pt>
    <dgm:pt modelId="{C0CF2D2C-A125-4680-938D-B2717A7CB8A0}" type="sibTrans" cxnId="{3B1493E5-571A-48BD-9AFA-655DC49653E6}">
      <dgm:prSet/>
      <dgm:spPr/>
      <dgm:t>
        <a:bodyPr/>
        <a:lstStyle/>
        <a:p>
          <a:endParaRPr lang="ru-RU"/>
        </a:p>
      </dgm:t>
    </dgm:pt>
    <dgm:pt modelId="{AF4DCFA6-C384-4365-B60A-F0A7DF8B8F29}" type="pres">
      <dgm:prSet presAssocID="{537A43D0-1572-440A-A79A-A0F183B64865}" presName="Name0" presStyleCnt="0">
        <dgm:presLayoutVars>
          <dgm:dir/>
          <dgm:animLvl val="lvl"/>
          <dgm:resizeHandles val="exact"/>
        </dgm:presLayoutVars>
      </dgm:prSet>
      <dgm:spPr/>
    </dgm:pt>
    <dgm:pt modelId="{7708B0F1-5E1A-4CD4-B9A5-15F74D8DB125}" type="pres">
      <dgm:prSet presAssocID="{537A43D0-1572-440A-A79A-A0F183B64865}" presName="dummy" presStyleCnt="0"/>
      <dgm:spPr/>
    </dgm:pt>
    <dgm:pt modelId="{C21C86F0-D458-4F7D-8240-0A7DF374541D}" type="pres">
      <dgm:prSet presAssocID="{537A43D0-1572-440A-A79A-A0F183B64865}" presName="linH" presStyleCnt="0"/>
      <dgm:spPr/>
    </dgm:pt>
    <dgm:pt modelId="{6F9437A3-AAFE-4AE1-AC2F-75B4C62A00C1}" type="pres">
      <dgm:prSet presAssocID="{537A43D0-1572-440A-A79A-A0F183B64865}" presName="padding1" presStyleCnt="0"/>
      <dgm:spPr/>
    </dgm:pt>
    <dgm:pt modelId="{469B4389-1EFA-481B-B173-81FF7FDB4D00}" type="pres">
      <dgm:prSet presAssocID="{B3C03C4F-AE9F-4DD0-A885-22A47A119381}" presName="linV" presStyleCnt="0"/>
      <dgm:spPr/>
    </dgm:pt>
    <dgm:pt modelId="{58B5B07B-B7CA-4224-88CB-F5603B63FA43}" type="pres">
      <dgm:prSet presAssocID="{B3C03C4F-AE9F-4DD0-A885-22A47A119381}" presName="spVertical1" presStyleCnt="0"/>
      <dgm:spPr/>
    </dgm:pt>
    <dgm:pt modelId="{0E52DD00-ED36-462F-9C62-68890F16ADF4}" type="pres">
      <dgm:prSet presAssocID="{B3C03C4F-AE9F-4DD0-A885-22A47A119381}" presName="parTx" presStyleLbl="revTx" presStyleIdx="0" presStyleCnt="1" custScaleX="330436" custScaleY="126165" custLinFactNeighborX="-25063" custLinFactNeighborY="6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CB58F-6D85-4A0E-AC5E-4152D8455B57}" type="pres">
      <dgm:prSet presAssocID="{B3C03C4F-AE9F-4DD0-A885-22A47A119381}" presName="spVertical2" presStyleCnt="0"/>
      <dgm:spPr/>
    </dgm:pt>
    <dgm:pt modelId="{BA5A49C4-8547-4729-A035-AE679C34F7D3}" type="pres">
      <dgm:prSet presAssocID="{B3C03C4F-AE9F-4DD0-A885-22A47A119381}" presName="spVertical3" presStyleCnt="0"/>
      <dgm:spPr/>
    </dgm:pt>
    <dgm:pt modelId="{CDC15281-919B-495C-8E47-840DEE47CA1A}" type="pres">
      <dgm:prSet presAssocID="{537A43D0-1572-440A-A79A-A0F183B64865}" presName="padding2" presStyleCnt="0"/>
      <dgm:spPr/>
    </dgm:pt>
    <dgm:pt modelId="{ED0D94EF-C0B3-4CA9-9DFA-CC03C879C078}" type="pres">
      <dgm:prSet presAssocID="{537A43D0-1572-440A-A79A-A0F183B64865}" presName="negArrow" presStyleCnt="0"/>
      <dgm:spPr/>
    </dgm:pt>
    <dgm:pt modelId="{FAF1EC8B-7D10-4985-8A4D-336C80B862ED}" type="pres">
      <dgm:prSet presAssocID="{537A43D0-1572-440A-A79A-A0F183B64865}" presName="backgroundArrow" presStyleLbl="node1" presStyleIdx="0" presStyleCnt="1" custScaleY="573727" custLinFactNeighborX="-1503" custLinFactNeighborY="-10025"/>
      <dgm:spPr>
        <a:solidFill>
          <a:schemeClr val="accent6">
            <a:lumMod val="20000"/>
            <a:lumOff val="80000"/>
          </a:schemeClr>
        </a:solidFill>
      </dgm:spPr>
    </dgm:pt>
  </dgm:ptLst>
  <dgm:cxnLst>
    <dgm:cxn modelId="{83D042ED-E7C3-473F-BA79-C8678D2EC004}" type="presOf" srcId="{537A43D0-1572-440A-A79A-A0F183B64865}" destId="{AF4DCFA6-C384-4365-B60A-F0A7DF8B8F29}" srcOrd="0" destOrd="0" presId="urn:microsoft.com/office/officeart/2005/8/layout/hProcess3"/>
    <dgm:cxn modelId="{3B1493E5-571A-48BD-9AFA-655DC49653E6}" srcId="{537A43D0-1572-440A-A79A-A0F183B64865}" destId="{B3C03C4F-AE9F-4DD0-A885-22A47A119381}" srcOrd="0" destOrd="0" parTransId="{3D04B317-67C0-4F67-997C-030A23FFEB77}" sibTransId="{C0CF2D2C-A125-4680-938D-B2717A7CB8A0}"/>
    <dgm:cxn modelId="{9D792E57-8BBC-4A2F-8D8A-891DF1D1E670}" type="presOf" srcId="{B3C03C4F-AE9F-4DD0-A885-22A47A119381}" destId="{0E52DD00-ED36-462F-9C62-68890F16ADF4}" srcOrd="0" destOrd="0" presId="urn:microsoft.com/office/officeart/2005/8/layout/hProcess3"/>
    <dgm:cxn modelId="{D15FDF9A-159B-4301-8210-50A0D23ADD8E}" type="presParOf" srcId="{AF4DCFA6-C384-4365-B60A-F0A7DF8B8F29}" destId="{7708B0F1-5E1A-4CD4-B9A5-15F74D8DB125}" srcOrd="0" destOrd="0" presId="urn:microsoft.com/office/officeart/2005/8/layout/hProcess3"/>
    <dgm:cxn modelId="{9413B73D-7FCE-402C-8957-3173C6324F21}" type="presParOf" srcId="{AF4DCFA6-C384-4365-B60A-F0A7DF8B8F29}" destId="{C21C86F0-D458-4F7D-8240-0A7DF374541D}" srcOrd="1" destOrd="0" presId="urn:microsoft.com/office/officeart/2005/8/layout/hProcess3"/>
    <dgm:cxn modelId="{D2A3AFAA-9B5C-4A1B-98FA-1762D9F2A5A5}" type="presParOf" srcId="{C21C86F0-D458-4F7D-8240-0A7DF374541D}" destId="{6F9437A3-AAFE-4AE1-AC2F-75B4C62A00C1}" srcOrd="0" destOrd="0" presId="urn:microsoft.com/office/officeart/2005/8/layout/hProcess3"/>
    <dgm:cxn modelId="{E580FDA3-C27A-436F-8B04-083E617805A1}" type="presParOf" srcId="{C21C86F0-D458-4F7D-8240-0A7DF374541D}" destId="{469B4389-1EFA-481B-B173-81FF7FDB4D00}" srcOrd="1" destOrd="0" presId="urn:microsoft.com/office/officeart/2005/8/layout/hProcess3"/>
    <dgm:cxn modelId="{510EFE26-776D-4A06-8B5C-1585E92FCE7B}" type="presParOf" srcId="{469B4389-1EFA-481B-B173-81FF7FDB4D00}" destId="{58B5B07B-B7CA-4224-88CB-F5603B63FA43}" srcOrd="0" destOrd="0" presId="urn:microsoft.com/office/officeart/2005/8/layout/hProcess3"/>
    <dgm:cxn modelId="{B4AA3715-E1B2-4CF4-8303-6AEC9A3C3000}" type="presParOf" srcId="{469B4389-1EFA-481B-B173-81FF7FDB4D00}" destId="{0E52DD00-ED36-462F-9C62-68890F16ADF4}" srcOrd="1" destOrd="0" presId="urn:microsoft.com/office/officeart/2005/8/layout/hProcess3"/>
    <dgm:cxn modelId="{3BD36940-2700-4183-9434-294E3DD3D2BB}" type="presParOf" srcId="{469B4389-1EFA-481B-B173-81FF7FDB4D00}" destId="{C7ECB58F-6D85-4A0E-AC5E-4152D8455B57}" srcOrd="2" destOrd="0" presId="urn:microsoft.com/office/officeart/2005/8/layout/hProcess3"/>
    <dgm:cxn modelId="{7191AB79-336A-4596-A866-34EFEE01BABF}" type="presParOf" srcId="{469B4389-1EFA-481B-B173-81FF7FDB4D00}" destId="{BA5A49C4-8547-4729-A035-AE679C34F7D3}" srcOrd="3" destOrd="0" presId="urn:microsoft.com/office/officeart/2005/8/layout/hProcess3"/>
    <dgm:cxn modelId="{4141A22F-15BF-4E23-9461-D8D07ED65C57}" type="presParOf" srcId="{C21C86F0-D458-4F7D-8240-0A7DF374541D}" destId="{CDC15281-919B-495C-8E47-840DEE47CA1A}" srcOrd="2" destOrd="0" presId="urn:microsoft.com/office/officeart/2005/8/layout/hProcess3"/>
    <dgm:cxn modelId="{099116B8-1E83-4985-AAD8-1755A0DFEE00}" type="presParOf" srcId="{C21C86F0-D458-4F7D-8240-0A7DF374541D}" destId="{ED0D94EF-C0B3-4CA9-9DFA-CC03C879C078}" srcOrd="3" destOrd="0" presId="urn:microsoft.com/office/officeart/2005/8/layout/hProcess3"/>
    <dgm:cxn modelId="{DDABAA29-30D2-47F2-B0ED-4BE468C2C103}" type="presParOf" srcId="{C21C86F0-D458-4F7D-8240-0A7DF374541D}" destId="{FAF1EC8B-7D10-4985-8A4D-336C80B862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1DEC4-6F4E-4AFC-913D-AFE0CED75F47}">
      <dsp:nvSpPr>
        <dsp:cNvPr id="0" name=""/>
        <dsp:cNvSpPr/>
      </dsp:nvSpPr>
      <dsp:spPr>
        <a:xfrm>
          <a:off x="1488" y="885075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Нет решения арбитражного суда о </a:t>
          </a:r>
          <a:r>
            <a:rPr lang="ru-RU" sz="1800" b="1" kern="1200" dirty="0" err="1" smtClean="0">
              <a:solidFill>
                <a:schemeClr val="tx1">
                  <a:lumMod val="50000"/>
                </a:schemeClr>
              </a:solidFill>
            </a:rPr>
            <a:t>приостановле-нии</a:t>
          </a: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 деятельности или  банкротстве</a:t>
          </a:r>
          <a:endParaRPr lang="ru-RU" sz="18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488" y="885075"/>
        <a:ext cx="2902148" cy="2902148"/>
      </dsp:txXfrm>
    </dsp:sp>
    <dsp:sp modelId="{325A8F3B-9B46-421A-B448-FB7D7CBBDC11}">
      <dsp:nvSpPr>
        <dsp:cNvPr id="0" name=""/>
        <dsp:cNvSpPr/>
      </dsp:nvSpPr>
      <dsp:spPr>
        <a:xfrm>
          <a:off x="2351114" y="885714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Достаточный размер уставного (складочного) капитала, уставного фонда</a:t>
          </a:r>
          <a:r>
            <a:rPr lang="ru-RU" sz="1800" b="1" kern="1200" smtClean="0">
              <a:solidFill>
                <a:schemeClr val="tx1">
                  <a:lumMod val="50000"/>
                </a:schemeClr>
              </a:solidFill>
            </a:rPr>
            <a:t>, который </a:t>
          </a: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должен быть полностью оплачен</a:t>
          </a:r>
          <a:endParaRPr lang="ru-RU" sz="18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351114" y="885714"/>
        <a:ext cx="2902148" cy="2902148"/>
      </dsp:txXfrm>
    </dsp:sp>
    <dsp:sp modelId="{020C3CB4-63A5-4912-BFCC-F749215A5F70}">
      <dsp:nvSpPr>
        <dsp:cNvPr id="0" name=""/>
        <dsp:cNvSpPr/>
      </dsp:nvSpPr>
      <dsp:spPr>
        <a:xfrm>
          <a:off x="4644925" y="91331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не значится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в реестре </a:t>
          </a:r>
          <a:r>
            <a:rPr lang="ru-RU" sz="1800" b="1" kern="1200" dirty="0" err="1" smtClean="0">
              <a:solidFill>
                <a:schemeClr val="tx1">
                  <a:lumMod val="50000"/>
                </a:schemeClr>
              </a:solidFill>
            </a:rPr>
            <a:t>недобросовест-ных</a:t>
          </a: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 поставщиков/ участников аукциона по продаже земельного участка</a:t>
          </a:r>
          <a:endParaRPr lang="ru-RU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644925" y="913313"/>
        <a:ext cx="2902148" cy="2902148"/>
      </dsp:txXfrm>
    </dsp:sp>
    <dsp:sp modelId="{90E885A4-A806-44BC-AD79-C2BC5F56EA08}">
      <dsp:nvSpPr>
        <dsp:cNvPr id="0" name=""/>
        <dsp:cNvSpPr/>
      </dsp:nvSpPr>
      <dsp:spPr>
        <a:xfrm>
          <a:off x="6966644" y="91331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Нет недоимок по налогам, сборам, задолженности по иным обязательным платежам в бюджеты бюджетной системы РФ</a:t>
          </a:r>
        </a:p>
      </dsp:txBody>
      <dsp:txXfrm>
        <a:off x="6966644" y="913313"/>
        <a:ext cx="2902148" cy="2902148"/>
      </dsp:txXfrm>
    </dsp:sp>
    <dsp:sp modelId="{D6043C46-BF69-40B0-B81B-555C24060057}">
      <dsp:nvSpPr>
        <dsp:cNvPr id="0" name=""/>
        <dsp:cNvSpPr/>
      </dsp:nvSpPr>
      <dsp:spPr>
        <a:xfrm>
          <a:off x="9279186" y="91331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</a:rPr>
            <a:t>у директора и главного бухгалтера застройщика отсутствует судимость за преступления в сфере экономики</a:t>
          </a:r>
        </a:p>
      </dsp:txBody>
      <dsp:txXfrm>
        <a:off x="9279186" y="913313"/>
        <a:ext cx="2902148" cy="2902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AB167-A3DD-4AF3-8898-971FED467EF3}">
      <dsp:nvSpPr>
        <dsp:cNvPr id="0" name=""/>
        <dsp:cNvSpPr/>
      </dsp:nvSpPr>
      <dsp:spPr>
        <a:xfrm>
          <a:off x="6" y="0"/>
          <a:ext cx="1205195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1AC964-FAE9-480E-B7A8-6020CC96FE39}">
      <dsp:nvSpPr>
        <dsp:cNvPr id="0" name=""/>
        <dsp:cNvSpPr/>
      </dsp:nvSpPr>
      <dsp:spPr>
        <a:xfrm>
          <a:off x="1881" y="1322804"/>
          <a:ext cx="1509443" cy="277305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разрешения на ввод в эксплуатацию объектов капитального строительства за три </a:t>
          </a:r>
          <a:r>
            <a:rPr lang="ru-RU" sz="1400" kern="1200" dirty="0" err="1" smtClean="0">
              <a:solidFill>
                <a:schemeClr val="tx2"/>
              </a:solidFill>
            </a:rPr>
            <a:t>предшествую-щих</a:t>
          </a:r>
          <a:r>
            <a:rPr lang="ru-RU" sz="1400" kern="1200" dirty="0" smtClean="0">
              <a:solidFill>
                <a:schemeClr val="tx2"/>
              </a:solidFill>
            </a:rPr>
            <a:t> года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881" y="1322804"/>
        <a:ext cx="1509443" cy="2773057"/>
      </dsp:txXfrm>
    </dsp:sp>
    <dsp:sp modelId="{5CC8E48D-4014-4FDD-8F86-37734C4C232E}">
      <dsp:nvSpPr>
        <dsp:cNvPr id="0" name=""/>
        <dsp:cNvSpPr/>
      </dsp:nvSpPr>
      <dsp:spPr>
        <a:xfrm>
          <a:off x="1686101" y="1138483"/>
          <a:ext cx="1509988" cy="314169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-аудиторское заключение,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-разрешение на строительство,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  - заключение экспертизы ПД,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 - документы, подтверждающие права застройщика на земельный участок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686101" y="1138483"/>
        <a:ext cx="1509988" cy="3141699"/>
      </dsp:txXfrm>
    </dsp:sp>
    <dsp:sp modelId="{43FB4DB1-72A1-4BE6-AD0B-145E17A63500}">
      <dsp:nvSpPr>
        <dsp:cNvPr id="0" name=""/>
        <dsp:cNvSpPr/>
      </dsp:nvSpPr>
      <dsp:spPr>
        <a:xfrm>
          <a:off x="3370867" y="1625600"/>
          <a:ext cx="1048661" cy="21674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проектная декларация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3370867" y="1625600"/>
        <a:ext cx="1048661" cy="2167466"/>
      </dsp:txXfrm>
    </dsp:sp>
    <dsp:sp modelId="{E8A97CD5-B62F-45DC-A661-9824DD3AF641}">
      <dsp:nvSpPr>
        <dsp:cNvPr id="0" name=""/>
        <dsp:cNvSpPr/>
      </dsp:nvSpPr>
      <dsp:spPr>
        <a:xfrm>
          <a:off x="4586150" y="1436304"/>
          <a:ext cx="1616092" cy="245467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</a:rPr>
            <a:t>заключение Службы о соответствии застройщика и проектной декларации требованиям </a:t>
          </a:r>
          <a:r>
            <a:rPr lang="ru-RU" sz="1600" kern="1200" dirty="0" err="1" smtClean="0">
              <a:solidFill>
                <a:schemeClr val="tx2"/>
              </a:solidFill>
            </a:rPr>
            <a:t>законодатель-ства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4586150" y="1436304"/>
        <a:ext cx="1616092" cy="2454677"/>
      </dsp:txXfrm>
    </dsp:sp>
    <dsp:sp modelId="{918FE260-0A94-42E1-ADDA-8D7F76427AA2}">
      <dsp:nvSpPr>
        <dsp:cNvPr id="0" name=""/>
        <dsp:cNvSpPr/>
      </dsp:nvSpPr>
      <dsp:spPr>
        <a:xfrm>
          <a:off x="6385174" y="1625600"/>
          <a:ext cx="1219614" cy="21674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</a:rPr>
            <a:t>проект договора участия в долевом строительстве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6385174" y="1625600"/>
        <a:ext cx="1219614" cy="2167466"/>
      </dsp:txXfrm>
    </dsp:sp>
    <dsp:sp modelId="{61EAB05D-B2E4-4587-9ED9-9C8FC759F556}">
      <dsp:nvSpPr>
        <dsp:cNvPr id="0" name=""/>
        <dsp:cNvSpPr/>
      </dsp:nvSpPr>
      <dsp:spPr>
        <a:xfrm>
          <a:off x="7779565" y="1625600"/>
          <a:ext cx="1342423" cy="21674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Способ обеспечения обязательств по ДДУ или условия привлечения денежных средств УДС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779565" y="1625600"/>
        <a:ext cx="1342423" cy="2167466"/>
      </dsp:txXfrm>
    </dsp:sp>
    <dsp:sp modelId="{7A0C7677-4B6D-476C-B0B3-C5781A12382A}">
      <dsp:nvSpPr>
        <dsp:cNvPr id="0" name=""/>
        <dsp:cNvSpPr/>
      </dsp:nvSpPr>
      <dsp:spPr>
        <a:xfrm>
          <a:off x="9296765" y="1625600"/>
          <a:ext cx="1294027" cy="21674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</a:rPr>
            <a:t>договор поручительства с застройщиком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9296765" y="1625600"/>
        <a:ext cx="1294027" cy="2167466"/>
      </dsp:txXfrm>
    </dsp:sp>
    <dsp:sp modelId="{E3738A75-6338-420E-8308-DA734CABE4E1}">
      <dsp:nvSpPr>
        <dsp:cNvPr id="0" name=""/>
        <dsp:cNvSpPr/>
      </dsp:nvSpPr>
      <dsp:spPr>
        <a:xfrm>
          <a:off x="10767451" y="1492929"/>
          <a:ext cx="1284505" cy="238798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фотографии, отражающие текущее состояние строитель-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/>
              </a:solidFill>
            </a:rPr>
            <a:t>ства</a:t>
          </a:r>
          <a:r>
            <a:rPr lang="ru-RU" sz="1400" kern="1200" dirty="0" smtClean="0">
              <a:solidFill>
                <a:schemeClr val="tx2"/>
              </a:solidFill>
            </a:rPr>
            <a:t>  МКД и (или) иного объекта </a:t>
          </a:r>
          <a:r>
            <a:rPr lang="ru-RU" sz="1400" kern="1200" dirty="0" err="1" smtClean="0">
              <a:solidFill>
                <a:schemeClr val="tx2"/>
              </a:solidFill>
            </a:rPr>
            <a:t>недвижи-мости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0767451" y="1492929"/>
        <a:ext cx="1284505" cy="23879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A6526-79E4-478D-AA9B-5C1D9371CE93}">
      <dsp:nvSpPr>
        <dsp:cNvPr id="0" name=""/>
        <dsp:cNvSpPr/>
      </dsp:nvSpPr>
      <dsp:spPr>
        <a:xfrm>
          <a:off x="0" y="2050"/>
          <a:ext cx="6082270" cy="10727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Контроль за  привлечением денежных средств граждан для строительства жилищно-строительными кооперативами многоквартирных домов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0" y="2050"/>
        <a:ext cx="6082270" cy="1072738"/>
      </dsp:txXfrm>
    </dsp:sp>
    <dsp:sp modelId="{FA1D0AC9-7FE1-467F-81ED-B2C1A715294C}">
      <dsp:nvSpPr>
        <dsp:cNvPr id="0" name=""/>
        <dsp:cNvSpPr/>
      </dsp:nvSpPr>
      <dsp:spPr>
        <a:xfrm>
          <a:off x="0" y="1082072"/>
          <a:ext cx="6082270" cy="10727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2"/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Выдача заключения о соответствии застройщика и проектной декларации установленным требованиям либо мотивированного отказа в выдаче такого заключения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2"/>
            </a:solidFill>
          </a:endParaRPr>
        </a:p>
      </dsp:txBody>
      <dsp:txXfrm>
        <a:off x="0" y="1082072"/>
        <a:ext cx="6082270" cy="1072738"/>
      </dsp:txXfrm>
    </dsp:sp>
    <dsp:sp modelId="{CF040085-9C64-4F7F-9569-A8ACB4121EB1}">
      <dsp:nvSpPr>
        <dsp:cNvPr id="0" name=""/>
        <dsp:cNvSpPr/>
      </dsp:nvSpPr>
      <dsp:spPr>
        <a:xfrm>
          <a:off x="0" y="2096153"/>
          <a:ext cx="6082270" cy="10727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Контроль за  раскрытием и размещением информации на официальном сайте застройщика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0" y="2096153"/>
        <a:ext cx="6082270" cy="1072738"/>
      </dsp:txXfrm>
    </dsp:sp>
    <dsp:sp modelId="{A10976E0-ED83-43C9-99E6-CAAABE3E5883}">
      <dsp:nvSpPr>
        <dsp:cNvPr id="0" name=""/>
        <dsp:cNvSpPr/>
      </dsp:nvSpPr>
      <dsp:spPr>
        <a:xfrm>
          <a:off x="0" y="3242117"/>
          <a:ext cx="6082270" cy="10727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Контроль за  соблюдением  примерных графиков реализации проектов строительства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0" y="3242117"/>
        <a:ext cx="6082270" cy="1072738"/>
      </dsp:txXfrm>
    </dsp:sp>
    <dsp:sp modelId="{FEA47D66-6DA2-4D2F-BAC4-4BD6A5C1CF3F}">
      <dsp:nvSpPr>
        <dsp:cNvPr id="0" name=""/>
        <dsp:cNvSpPr/>
      </dsp:nvSpPr>
      <dsp:spPr>
        <a:xfrm>
          <a:off x="0" y="4322139"/>
          <a:ext cx="6082270" cy="10727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Контроль за  соблюдением  ведения учета денежных средств, уплачиваемых застройщику УДС, отдельно в отношении каждого МКД и (или) иного объекта недвижимости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0" y="4322139"/>
        <a:ext cx="6082270" cy="10727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4951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buClrTx/>
              <a:buSzTx/>
              <a:defRPr/>
            </a:lvl1pPr>
          </a:lstStyle>
          <a:p>
            <a:pPr>
              <a:defRPr/>
            </a:pPr>
            <a:fld id="{84F1E99E-E472-4CAE-9F99-BC89A2255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052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image" Target="../media/image4.png"/><Relationship Id="rId10" Type="http://schemas.openxmlformats.org/officeDocument/2006/relationships/image" Target="../media/image21.gif"/><Relationship Id="rId4" Type="http://schemas.openxmlformats.org/officeDocument/2006/relationships/image" Target="../media/image17.png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2398" y="3570396"/>
            <a:ext cx="4219575" cy="153938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800" dirty="0" smtClean="0"/>
              <a:t>НАДЗОР ЗА ДОЛЕВЫМ СТРОИТЕЛЬСТВОМ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91" y="2333625"/>
            <a:ext cx="4504559" cy="31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97114" y="920771"/>
            <a:ext cx="3924300" cy="2975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Служба строительного надзора и жилищного контроля красноярского края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8" y="1495424"/>
            <a:ext cx="751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«214-ФЗ ЗАКОН ПО НОВОМУ» 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4872" y="4968703"/>
            <a:ext cx="3698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Докладчик</a:t>
            </a:r>
            <a:r>
              <a:rPr lang="ru-RU" b="1" dirty="0" smtClean="0">
                <a:solidFill>
                  <a:schemeClr val="tx2"/>
                </a:solidFill>
              </a:rPr>
              <a:t>: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начальник отдела надзора за долевым строительством Хамардюк Елена Анатольевна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8" y="0"/>
            <a:ext cx="4037399" cy="1148415"/>
          </a:xfrm>
          <a:prstGeom prst="rect">
            <a:avLst/>
          </a:prstGeom>
        </p:spPr>
      </p:pic>
      <p:pic>
        <p:nvPicPr>
          <p:cNvPr id="4098" name="Picture 2" descr="C:\Users\Василовская.KRASNADZOR\Desktop\3D man\man-with-mic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2443" y="5147896"/>
            <a:ext cx="807860" cy="754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872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476" y="750847"/>
            <a:ext cx="10949517" cy="64134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III.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ПРАВИЛА, Обязательные ДЛЯ СТОРОН ДОГОВОРА УЧАСТИЯ В ДОЛЕВОМ СТРОИТЕЛЬСТВЕ ПРИ ЕГО ЗАКЛЮЧЕНИИ И ИСПОЛНЕНИИ 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Василовская.KRASNADZOR\Desktop\144_business_figu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599"/>
            <a:ext cx="4473146" cy="47952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34" y="3064476"/>
            <a:ext cx="3525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Проект Постановления Правительства РФ "Об утверждении правил, обязательных для сторон договора участия в долевом строительстве при его заключении и исполнении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0984" y="1556950"/>
            <a:ext cx="65985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chemeClr val="accent1">
                    <a:lumMod val="50000"/>
                  </a:schemeClr>
                </a:solidFill>
              </a:rPr>
              <a:t>Правила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устанавливают требования к заключению и исполнению застройщиками и участниками долевого строительства договоров участия в долевом строительстве многоквартирных домов и (или) иных объектов недвижимости (далее - стороны договора участия в долевом строительстве), которые являются обязательными для сторон договора участия в долевом строительстве при его заключении и исполнении.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076" y="1309816"/>
            <a:ext cx="93499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Объект</a:t>
            </a:r>
            <a:r>
              <a:rPr lang="ru-RU" dirty="0" smtClean="0">
                <a:solidFill>
                  <a:schemeClr val="tx2"/>
                </a:solidFill>
              </a:rPr>
              <a:t> (определение подлежащего передаче конкретного объекта долевого строительства в соответствии с проектной документацией застройщиком после получения им разрешения на ввод в эксплуатацию многоквартирного дома и (или) иного объекта недвижимости). Содержание понятия «Объект» уточнено ( действует с 2017 года).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Срок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(срок передачи застройщиком объекта долевого строительства участнику долевого строительства).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Цена</a:t>
            </a:r>
            <a:r>
              <a:rPr lang="ru-RU" dirty="0" smtClean="0">
                <a:solidFill>
                  <a:schemeClr val="tx2"/>
                </a:solidFill>
              </a:rPr>
              <a:t> (цена договора, сроки и порядок ее уплаты).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Гарантии</a:t>
            </a:r>
            <a:r>
              <a:rPr lang="ru-RU" dirty="0" smtClean="0">
                <a:solidFill>
                  <a:schemeClr val="tx2"/>
                </a:solidFill>
              </a:rPr>
              <a:t> (гарантийный срок на объект долевого строительства).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Способы обеспечения </a:t>
            </a:r>
            <a:r>
              <a:rPr lang="ru-RU" dirty="0" smtClean="0">
                <a:solidFill>
                  <a:schemeClr val="tx2"/>
                </a:solidFill>
              </a:rPr>
              <a:t>(способы обеспечения исполнения застройщиком обязательств по договору). </a:t>
            </a:r>
          </a:p>
          <a:p>
            <a:pPr algn="jus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Сведения об объектах </a:t>
            </a:r>
            <a:r>
              <a:rPr lang="ru-RU" dirty="0" smtClean="0">
                <a:solidFill>
                  <a:schemeClr val="tx2"/>
                </a:solidFill>
              </a:rPr>
              <a:t>социальной инфраструктуры и договорах, заключенных с органами государственной власти (с 2017 года - в необходимых случаях). </a:t>
            </a:r>
          </a:p>
          <a:p>
            <a:pPr algn="jus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Обязанность участников долевого строительства внести денежные средства </a:t>
            </a:r>
            <a:r>
              <a:rPr lang="ru-RU" dirty="0" smtClean="0">
                <a:solidFill>
                  <a:schemeClr val="tx2"/>
                </a:solidFill>
              </a:rPr>
              <a:t>в счёт уплаты цены договоров участия в долевом строительстве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на счёта </a:t>
            </a:r>
            <a:r>
              <a:rPr lang="ru-RU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эскроу</a:t>
            </a:r>
            <a:r>
              <a:rPr lang="ru-RU" sz="2000" dirty="0" smtClean="0">
                <a:solidFill>
                  <a:schemeClr val="tx2"/>
                </a:solidFill>
              </a:rPr>
              <a:t>,</a:t>
            </a:r>
            <a:r>
              <a:rPr lang="ru-RU" dirty="0" smtClean="0">
                <a:solidFill>
                  <a:schemeClr val="tx2"/>
                </a:solidFill>
              </a:rPr>
              <a:t> открытые в банке (с 2017 года - в необходимых случаях).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14" y="683741"/>
            <a:ext cx="11549447" cy="4423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IV.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Содержание договора участия в долевом строительстве: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Василовская.KRASNADZOR\Desktop\79_stick_figure_d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9338"/>
            <a:ext cx="2133600" cy="3423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7634" y="31750"/>
            <a:ext cx="10949517" cy="8255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V.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Целевое Использование</a:t>
            </a:r>
            <a:r>
              <a:rPr lang="ru-RU" altLang="ru-RU" dirty="0" smtClean="0">
                <a:solidFill>
                  <a:schemeClr val="tx1"/>
                </a:solidFill>
                <a:ea typeface="Lucida Sans Unicode" pitchFamily="34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ea typeface="Lucida Sans Unicode" pitchFamily="34" charset="0"/>
              </a:rPr>
            </a:b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ea typeface="Lucida Sans Unicode" pitchFamily="34" charset="0"/>
              </a:rPr>
              <a:t>требования к осуществлению целевого использования</a:t>
            </a:r>
            <a:endParaRPr lang="ru-RU" altLang="ru-RU" sz="2000" dirty="0">
              <a:solidFill>
                <a:schemeClr val="bg2">
                  <a:lumMod val="10000"/>
                </a:schemeClr>
              </a:solidFill>
              <a:ea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275" y="1247775"/>
            <a:ext cx="107537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застройщиком денежных средств, уплачиваемых участником долевого строительства, на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непредусмотренные цели не допускается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застройщик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обязан </a:t>
            </a:r>
            <a:r>
              <a:rPr lang="ru-RU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обеспечить ведение учета денежных средств, уплачиваемых участниками долевого строительства,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отдельно в отношении каждого многоквартирного дома и (или) иного объекта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недвижимости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генеральный директор </a:t>
            </a:r>
            <a:r>
              <a:rPr lang="ru-RU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и главный бухгалтер </a:t>
            </a: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застройщика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несут ответственность </a:t>
            </a:r>
            <a:r>
              <a:rPr lang="ru-RU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за использование застройщиком денежных средств, уплачиваемых участниками долевого строительства по договору, на не предусмотренные </a:t>
            </a: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цели</a:t>
            </a:r>
            <a:endParaRPr lang="ru-RU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Василовская.KRASNADZOR\Desktop\stick_figure_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5672"/>
            <a:ext cx="1137369" cy="1374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190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789" y="371906"/>
            <a:ext cx="10949517" cy="657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VI.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Передача объекта долевого строительства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178" y="479135"/>
            <a:ext cx="8270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Передача объекта долевого строительства застройщиком и принятие его участником долевого строительства осуществляются по подписываемым сторонами передаточному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акту</a:t>
            </a:r>
            <a:r>
              <a:rPr lang="ru-RU" u="sng" dirty="0" smtClean="0">
                <a:solidFill>
                  <a:schemeClr val="tx2"/>
                </a:solidFill>
              </a:rPr>
              <a:t> или иному документу о передаче объекта долевого строительства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 передаточном акте: 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 дата передачи,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 основные характеристики жилого помещения или нежилого помещения,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 иная информация по усмотрению сторон.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!!!!!  к передаточному акту или иному документу о передаче объекта долевого строительства прилагается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инструкция по эксплуатации объекта долевого строительства(конкретной квартиры)</a:t>
            </a:r>
            <a:r>
              <a:rPr lang="ru-RU" dirty="0" smtClean="0">
                <a:solidFill>
                  <a:schemeClr val="tx2"/>
                </a:solidFill>
              </a:rPr>
              <a:t>, которая является неотъемлемой частью передаточного акта или иного документа о передаче объекта долевого строительства.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4" y="4168346"/>
            <a:ext cx="1158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Внесудебный порядок разрешения споров</a:t>
            </a:r>
            <a:r>
              <a:rPr lang="ru-RU" sz="17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Участник долевого строительства вправе предъявить иск в суд или 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предъявить застройщику в письменной форме требования</a:t>
            </a:r>
            <a:r>
              <a:rPr lang="ru-RU" sz="17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связи с ненадлежащим качеством объекта долевого строительства с указанием выявленных недостатков (дефектов) при условии, что такие недостатки (дефекты) выявлены 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в течение гарантийного срока</a:t>
            </a:r>
            <a:r>
              <a:rPr lang="ru-RU" sz="17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Застройщик </a:t>
            </a:r>
            <a:r>
              <a:rPr lang="ru-RU" sz="1700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обязан</a:t>
            </a:r>
            <a:r>
              <a:rPr lang="ru-RU" sz="17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устранить выявленные недостатки (дефекты) </a:t>
            </a:r>
            <a:r>
              <a:rPr lang="ru-RU" sz="1700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 срок, согласованный застройщиком с участником долевого строительства</a:t>
            </a:r>
            <a:r>
              <a:rPr lang="ru-RU" sz="17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 случае отказа застройщика удовлетворить указанные требования во внесудебном порядке полностью или частично либо в случае неудовлетворения полностью или частично указанных требований в указанный срок участник долевого строительства имеет право предъявить иск в суд.</a:t>
            </a:r>
            <a:endParaRPr lang="ru-RU" sz="17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Василовская.KRASNADZOR\Desktop\1460101718_likvidaciya-podrobn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31" y="910283"/>
            <a:ext cx="3046179" cy="231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38" y="561376"/>
            <a:ext cx="10949517" cy="3777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VII.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Новые полномочия контролирующего органа</a:t>
            </a:r>
            <a:b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Василовская.KRASNADZOR\Desktop\3D man\man-s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2542"/>
            <a:ext cx="2205170" cy="194413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2032001" y="741405"/>
          <a:ext cx="6082270" cy="539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8369643" y="2957384"/>
            <a:ext cx="922638" cy="3122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07611" y="3871784"/>
            <a:ext cx="2471351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Основание для проведения  внеплановой проверки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87265" y="3080951"/>
            <a:ext cx="553998" cy="28008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dirty="0" smtClean="0"/>
              <a:t>Н А Р У Ш Е Н И Е</a:t>
            </a:r>
            <a:endParaRPr lang="ru-RU" sz="2400" dirty="0"/>
          </a:p>
        </p:txBody>
      </p:sp>
      <p:pic>
        <p:nvPicPr>
          <p:cNvPr id="5123" name="Picture 3" descr="C:\Users\Василовская.KRASNADZOR\Desktop\3D man\msn-with-beg-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66587" y="2306593"/>
            <a:ext cx="1549910" cy="1547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68" y="0"/>
            <a:ext cx="11327027" cy="755437"/>
          </a:xfrm>
        </p:spPr>
        <p:txBody>
          <a:bodyPr>
            <a:normAutofit/>
          </a:bodyPr>
          <a:lstStyle/>
          <a:p>
            <a:pPr algn="ctr"/>
            <a:r>
              <a:rPr lang="en-US" altLang="ru-RU" sz="2800" dirty="0" smtClean="0">
                <a:solidFill>
                  <a:schemeClr val="accent1">
                    <a:lumMod val="50000"/>
                  </a:schemeClr>
                </a:solidFill>
              </a:rPr>
              <a:t>VII.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Новые полномочия контролирующего органа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40950" y="1169776"/>
          <a:ext cx="11296822" cy="271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86337958"/>
              </p:ext>
            </p:extLst>
          </p:nvPr>
        </p:nvGraphicFramePr>
        <p:xfrm>
          <a:off x="302054" y="3739978"/>
          <a:ext cx="10827266" cy="251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5190" y="0"/>
            <a:ext cx="10025448" cy="80021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ru-RU" sz="2800" b="1" dirty="0" smtClean="0">
                <a:solidFill>
                  <a:schemeClr val="accent1">
                    <a:lumMod val="50000"/>
                  </a:schemeClr>
                </a:solidFill>
              </a:rPr>
              <a:t>VII.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Новые полномочия контролирующего органа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2422" y="1441622"/>
            <a:ext cx="21665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информацию о физическом лице, которое в конечном счете прямо или косвенно (через третьих лиц) владеет (имеет в капитале преобладающее участие более чем 25 процентов) корпоративным юридическим лицом – застройщиком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7168" y="1037968"/>
            <a:ext cx="39871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информацию о лицах, осуществляющих работы, поставки товаров и (или) предоставляющих услуги по проведению инженерных изысканий, архитектурно-строительного проектирования и строительства, с указанием полного наименования юр. лица или ФИО (если имеется) индивидуального предпринимателя, адреса (места нахождения), а также о видах таких товаров, работ, услуг и информацию о наличии у этих лиц соответствующих допусков (лицензий) к осуществлению указанных видов работ, поставок товаров и предоставлению услуг, если законодательством Российской Федерации предусмотрено требование о наличии указанных допусков (лицензий), в порядке и в сроки, которые установлены уполномоченным органом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50781" y="1384561"/>
            <a:ext cx="25307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сведения и (или) документы, которые необходимы для осуществления государственного контроля (надзора) в области долевого строительства многоквартирных домов и (или) иных объектов недвижимости и перечень которых устанавливается органами государственной власти субъектов Российской Федерации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3298" y="1353047"/>
            <a:ext cx="32951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отчетность об осуществлении деятельности, связанной с привлечением денежных средств участников долевого строительства для строительства (создания) многоквартирных домов и (или) иных объектов недвижимости, </a:t>
            </a:r>
            <a:r>
              <a:rPr lang="ru-RU" sz="1600" b="1" i="1" u="sng" dirty="0" smtClean="0">
                <a:solidFill>
                  <a:schemeClr val="tx2"/>
                </a:solidFill>
              </a:rPr>
              <a:t>в том числе об исполнении застройщиком примерных графиков реализации проектов строительства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dirty="0" smtClean="0">
                <a:solidFill>
                  <a:schemeClr val="tx2"/>
                </a:solidFill>
              </a:rPr>
              <a:t>своих обязательств по договорам, а также промежуточную и годовую бухгалтерскую (финансовую) отчетность, составленную в соответствии с требованиями законодательства Российской Федерации</a:t>
            </a:r>
          </a:p>
          <a:p>
            <a:endParaRPr lang="ru-RU" dirty="0"/>
          </a:p>
        </p:txBody>
      </p:sp>
      <p:sp>
        <p:nvSpPr>
          <p:cNvPr id="12" name="Freeform 150"/>
          <p:cNvSpPr>
            <a:spLocks/>
          </p:cNvSpPr>
          <p:nvPr/>
        </p:nvSpPr>
        <p:spPr bwMode="auto">
          <a:xfrm>
            <a:off x="2096973" y="1285103"/>
            <a:ext cx="275525" cy="308488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" name="Freeform 150"/>
          <p:cNvSpPr>
            <a:spLocks/>
          </p:cNvSpPr>
          <p:nvPr/>
        </p:nvSpPr>
        <p:spPr bwMode="auto">
          <a:xfrm>
            <a:off x="6117037" y="1276865"/>
            <a:ext cx="357903" cy="308488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4" name="Freeform 150"/>
          <p:cNvSpPr>
            <a:spLocks/>
          </p:cNvSpPr>
          <p:nvPr/>
        </p:nvSpPr>
        <p:spPr bwMode="auto">
          <a:xfrm>
            <a:off x="8658410" y="1272746"/>
            <a:ext cx="357903" cy="308488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5" name="Freeform 150"/>
          <p:cNvSpPr>
            <a:spLocks/>
          </p:cNvSpPr>
          <p:nvPr/>
        </p:nvSpPr>
        <p:spPr bwMode="auto">
          <a:xfrm>
            <a:off x="115772" y="1313935"/>
            <a:ext cx="357903" cy="308488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783" y="609602"/>
            <a:ext cx="10000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Застройщики обязаны представлять в контролирующий орган: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04775" y="76200"/>
            <a:ext cx="11952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cs typeface="+mj-cs"/>
              </a:rPr>
              <a:t>IX. </a:t>
            </a:r>
            <a:r>
              <a:rPr lang="ru-RU" alt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cs typeface="+mj-cs"/>
              </a:rPr>
              <a:t>Компенсационный фонд</a:t>
            </a:r>
            <a:endParaRPr lang="ru-RU" altLang="ru-RU" sz="28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13" y="3057525"/>
            <a:ext cx="3286125" cy="2190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5" y="3926661"/>
            <a:ext cx="2619375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87" y1="12808" x2="48387" y2="12808"/>
                        <a14:foregroundMark x1="44355" y1="16256" x2="44355" y2="16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5" y="769161"/>
            <a:ext cx="2362200" cy="193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2" y="1057274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7" y="4007582"/>
            <a:ext cx="2695575" cy="1695450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1231012" y="2702736"/>
            <a:ext cx="1685925" cy="1097739"/>
          </a:xfrm>
          <a:prstGeom prst="upArrow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143999" y="3057525"/>
            <a:ext cx="1438275" cy="869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943350" y="1057274"/>
            <a:ext cx="3781425" cy="1847850"/>
          </a:xfrm>
          <a:prstGeom prst="rightArrow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014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810" y="1303292"/>
            <a:ext cx="113924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C:\Users\Василовская.KRASNADZOR\Desktop\art_avadwsa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136" y="2722943"/>
            <a:ext cx="4444994" cy="3223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4947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298" y="114815"/>
            <a:ext cx="8553450" cy="581026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ru-RU" altLang="ru-RU" dirty="0" smtClean="0">
                <a:ea typeface="Lucida Sans Unicode" pitchFamily="34" charset="0"/>
              </a:rPr>
              <a:t/>
            </a:r>
            <a:br>
              <a:rPr lang="ru-RU" altLang="ru-RU" dirty="0" smtClean="0">
                <a:ea typeface="Lucida Sans Unicode" pitchFamily="34" charset="0"/>
              </a:rPr>
            </a:b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Основные разделы изменений</a:t>
            </a:r>
            <a:r>
              <a:rPr lang="ru-RU" altLang="ru-RU" dirty="0" smtClean="0">
                <a:ea typeface="Lucida Sans Unicode" pitchFamily="34" charset="0"/>
              </a:rPr>
              <a:t/>
            </a:r>
            <a:br>
              <a:rPr lang="ru-RU" altLang="ru-RU" dirty="0" smtClean="0">
                <a:ea typeface="Lucida Sans Unicode" pitchFamily="34" charset="0"/>
              </a:rPr>
            </a:br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1870871" y="1021749"/>
            <a:ext cx="8451139" cy="78581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3418" y="1025097"/>
            <a:ext cx="81629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Требования к застройщику, в том числе по раскрытию информации</a:t>
            </a:r>
          </a:p>
          <a:p>
            <a:pPr algn="ctr"/>
            <a:endParaRPr lang="ru-RU" sz="2000" dirty="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gray">
          <a:xfrm>
            <a:off x="1913348" y="1914525"/>
            <a:ext cx="8449852" cy="78581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gray">
          <a:xfrm>
            <a:off x="1913348" y="2752725"/>
            <a:ext cx="8449852" cy="78581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44529" y="2030588"/>
            <a:ext cx="80200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Требования к проектной декларации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1181" y="2769458"/>
            <a:ext cx="7991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Правила, обязательные для сторон договора участия в долевом строительстве при его заключении и исполнении</a:t>
            </a:r>
          </a:p>
          <a:p>
            <a:endParaRPr lang="ru-RU" dirty="0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gray">
          <a:xfrm>
            <a:off x="1925448" y="3604311"/>
            <a:ext cx="8437752" cy="78581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n>
                <a:solidFill>
                  <a:schemeClr val="accent1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58288" y="3690293"/>
            <a:ext cx="7896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Передача объекта долевого строительства</a:t>
            </a:r>
          </a:p>
          <a:p>
            <a:endParaRPr lang="ru-RU" dirty="0"/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gray">
          <a:xfrm>
            <a:off x="1896873" y="4446372"/>
            <a:ext cx="8474566" cy="78581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gray">
          <a:xfrm>
            <a:off x="1911178" y="5351763"/>
            <a:ext cx="8493211" cy="78581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76193" y="5350218"/>
            <a:ext cx="8303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Новые полномочия Службы</a:t>
            </a:r>
          </a:p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42984" y="4580094"/>
            <a:ext cx="802957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Целевое использование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ru-RU" sz="29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I. </a:t>
            </a:r>
            <a:r>
              <a:rPr lang="ru-RU" altLang="ru-RU" sz="29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Требования к застройщику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/>
            </a:r>
            <a:b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</a:br>
            <a:r>
              <a:rPr lang="ru-RU" altLang="ru-RU" sz="2000" dirty="0" smtClean="0">
                <a:solidFill>
                  <a:schemeClr val="tx2"/>
                </a:solidFill>
                <a:ea typeface="Lucida Sans Unicode" pitchFamily="34" charset="0"/>
              </a:rPr>
              <a:t>размер уставного капитала</a:t>
            </a:r>
            <a:endParaRPr lang="ru-RU" altLang="ru-RU" sz="2000" dirty="0">
              <a:solidFill>
                <a:schemeClr val="tx2"/>
              </a:solidFill>
              <a:ea typeface="Lucida Sans Unicode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3967791"/>
              </p:ext>
            </p:extLst>
          </p:nvPr>
        </p:nvGraphicFramePr>
        <p:xfrm>
          <a:off x="1266825" y="1485899"/>
          <a:ext cx="9944100" cy="46015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4857750"/>
                <a:gridCol w="5086350"/>
              </a:tblGrid>
              <a:tr h="402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площади всех объектов долевого строительства застройщика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кв. м.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размер уставного капитала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руб.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1 500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2 500 000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2 500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4 000 000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10 000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25 000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40 000 000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50 000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80 000 000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100 000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150 000 000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250 000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400 000 000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Не более 500 000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800 000 000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Более 500 000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1 500 000 000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6" descr="C:\Documents and Settings\Admin\Рабочий стол\diagrams\Money\PNG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166" y="4506913"/>
            <a:ext cx="15351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I.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Требования к застройщику </a:t>
            </a:r>
            <a:b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</a:br>
            <a:r>
              <a:rPr lang="ru-RU" sz="2700" dirty="0" smtClean="0">
                <a:solidFill>
                  <a:schemeClr val="tx2"/>
                </a:solidFill>
              </a:rPr>
              <a:t>Крупнейшие застройщики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045584"/>
              </p:ext>
            </p:extLst>
          </p:nvPr>
        </p:nvGraphicFramePr>
        <p:xfrm>
          <a:off x="933450" y="1362074"/>
          <a:ext cx="10629899" cy="434463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87840"/>
                <a:gridCol w="1417485"/>
                <a:gridCol w="3324225"/>
                <a:gridCol w="2800349"/>
              </a:tblGrid>
              <a:tr h="12236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Застройщик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Общая площадь всех объектов долевого строительства застройщика,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кв. м.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 уставного капитала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20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ООО «Новый город»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188 094,56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400 000 000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ООО УСК «Сибиряк» </a:t>
                      </a:r>
                    </a:p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167 445,23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400 000 000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ООО «Альфа»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149 923,58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400 000 000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9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ООО «Красноярск-Сити»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133 554,12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400 000 000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ООО «КРСКА»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112 620,0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400 000 000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70" y="2696790"/>
            <a:ext cx="1762125" cy="5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12" y="4570358"/>
            <a:ext cx="1819275" cy="4935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47" y="3388067"/>
            <a:ext cx="1236367" cy="5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62" t="7232" r="70501" b="79662"/>
          <a:stretch/>
        </p:blipFill>
        <p:spPr bwMode="auto">
          <a:xfrm>
            <a:off x="4031907" y="4011827"/>
            <a:ext cx="1221355" cy="50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Василовская.KRASNADZOR\Desktop\81_red_leader_run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5189" y="5416793"/>
            <a:ext cx="2476301" cy="16937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65" y="570706"/>
            <a:ext cx="2043523" cy="272256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37892" y="123567"/>
            <a:ext cx="10949517" cy="47414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I.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Требования к застройщику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ea typeface="Lucida Sans Unicode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762898"/>
          <a:ext cx="12192000" cy="472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546" y="580511"/>
            <a:ext cx="90780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Право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привлечение денежных средств участников долевого строительства для строительства (создания) многоквартирного дома и (или) иных объектов недвижимости</a:t>
            </a:r>
          </a:p>
          <a:p>
            <a:endParaRPr lang="ru-RU" dirty="0"/>
          </a:p>
        </p:txBody>
      </p:sp>
      <p:sp>
        <p:nvSpPr>
          <p:cNvPr id="12" name="Freeform 150"/>
          <p:cNvSpPr>
            <a:spLocks/>
          </p:cNvSpPr>
          <p:nvPr/>
        </p:nvSpPr>
        <p:spPr bwMode="auto">
          <a:xfrm>
            <a:off x="11014432" y="2421923"/>
            <a:ext cx="831580" cy="633883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3" name="Picture 6" descr="C:\Documents and Settings\Admin\Рабочий стол\diagrams\Money\PNG\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334" y="5262563"/>
            <a:ext cx="15351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ая фигурная скобка 4"/>
          <p:cNvSpPr/>
          <p:nvPr/>
        </p:nvSpPr>
        <p:spPr>
          <a:xfrm rot="16200000">
            <a:off x="5178128" y="-2102836"/>
            <a:ext cx="904875" cy="8559112"/>
          </a:xfrm>
          <a:prstGeom prst="rightBrace">
            <a:avLst>
              <a:gd name="adj1" fmla="val 8333"/>
              <a:gd name="adj2" fmla="val 49198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Freeform 150"/>
          <p:cNvSpPr>
            <a:spLocks/>
          </p:cNvSpPr>
          <p:nvPr/>
        </p:nvSpPr>
        <p:spPr bwMode="auto">
          <a:xfrm>
            <a:off x="4510659" y="2648465"/>
            <a:ext cx="831580" cy="633883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5" name="Freeform 150"/>
          <p:cNvSpPr>
            <a:spLocks/>
          </p:cNvSpPr>
          <p:nvPr/>
        </p:nvSpPr>
        <p:spPr bwMode="auto">
          <a:xfrm>
            <a:off x="6800777" y="2590800"/>
            <a:ext cx="831580" cy="633883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7" name="Freeform 150"/>
          <p:cNvSpPr>
            <a:spLocks/>
          </p:cNvSpPr>
          <p:nvPr/>
        </p:nvSpPr>
        <p:spPr bwMode="auto">
          <a:xfrm>
            <a:off x="9255654" y="2664941"/>
            <a:ext cx="831580" cy="633883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8" name="Freeform 150"/>
          <p:cNvSpPr>
            <a:spLocks/>
          </p:cNvSpPr>
          <p:nvPr/>
        </p:nvSpPr>
        <p:spPr bwMode="auto">
          <a:xfrm>
            <a:off x="2220540" y="2582562"/>
            <a:ext cx="831580" cy="633883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714374" y="577421"/>
            <a:ext cx="6633777" cy="17786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14" y="152400"/>
            <a:ext cx="10949517" cy="70961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/>
            </a:r>
            <a:b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</a:b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I.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Требования к застройщику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/>
            </a:r>
            <a:b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</a:br>
            <a:r>
              <a:rPr lang="ru-RU" altLang="ru-RU" sz="2700" dirty="0" smtClean="0">
                <a:solidFill>
                  <a:schemeClr val="tx2"/>
                </a:solidFill>
                <a:ea typeface="Lucida Sans Unicode" pitchFamily="34" charset="0"/>
              </a:rPr>
              <a:t>раскрытие информации застройщиком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28675" y="4848225"/>
            <a:ext cx="5895975" cy="16478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776369085"/>
              </p:ext>
            </p:extLst>
          </p:nvPr>
        </p:nvGraphicFramePr>
        <p:xfrm>
          <a:off x="140042" y="967316"/>
          <a:ext cx="120519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5" y="1152525"/>
            <a:ext cx="661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На официальном сайте застройщика </a:t>
            </a:r>
            <a:r>
              <a:rPr lang="ru-RU" sz="1600" b="1" u="sng" dirty="0" smtClean="0">
                <a:solidFill>
                  <a:schemeClr val="tx2"/>
                </a:solidFill>
              </a:rPr>
              <a:t>в отношении каждого</a:t>
            </a:r>
            <a:r>
              <a:rPr lang="ru-RU" sz="1600" dirty="0" smtClean="0">
                <a:solidFill>
                  <a:schemeClr val="tx2"/>
                </a:solidFill>
              </a:rPr>
              <a:t> многоквартирного дома и (или) иного объекта недвижимости  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8675" y="5160288"/>
            <a:ext cx="68572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tx2"/>
              </a:solidFill>
            </a:endParaRPr>
          </a:p>
          <a:p>
            <a:r>
              <a:rPr lang="ru-RU" sz="1200" b="1" u="sng" dirty="0" smtClean="0">
                <a:solidFill>
                  <a:schemeClr val="tx2"/>
                </a:solidFill>
              </a:rPr>
              <a:t>Требования </a:t>
            </a:r>
            <a:r>
              <a:rPr lang="ru-RU" sz="1200" b="1" dirty="0" smtClean="0">
                <a:solidFill>
                  <a:schemeClr val="tx2"/>
                </a:solidFill>
              </a:rPr>
              <a:t>к порядку </a:t>
            </a:r>
            <a:r>
              <a:rPr lang="ru-RU" sz="1200" dirty="0" smtClean="0">
                <a:solidFill>
                  <a:schemeClr val="tx2"/>
                </a:solidFill>
              </a:rPr>
              <a:t>размещения информации устанавливаются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b="1" u="sng" dirty="0" smtClean="0">
                <a:solidFill>
                  <a:schemeClr val="tx2"/>
                </a:solidFill>
              </a:rPr>
              <a:t>Минстроем России </a:t>
            </a:r>
            <a:r>
              <a:rPr lang="ru-RU" sz="1200" dirty="0" smtClean="0">
                <a:solidFill>
                  <a:schemeClr val="tx2"/>
                </a:solidFill>
              </a:rPr>
              <a:t>(</a:t>
            </a:r>
            <a:r>
              <a:rPr lang="ru-RU" sz="1400" b="1" dirty="0" smtClean="0"/>
              <a:t>ПРИКАЗ от 9 декабря 2016 г. N 914/</a:t>
            </a:r>
            <a:r>
              <a:rPr lang="ru-RU" sz="1400" b="1" dirty="0" err="1" smtClean="0"/>
              <a:t>пр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02" y="-108637"/>
            <a:ext cx="10949517" cy="70008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Требования к проектной декларации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1778" y="1206429"/>
            <a:ext cx="2622875" cy="142154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5089" y="1175217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Проектная декларация </a:t>
            </a:r>
            <a:endParaRPr lang="ru-RU" b="1" u="sng" dirty="0">
              <a:solidFill>
                <a:schemeClr val="tx2"/>
              </a:solidFill>
            </a:endParaRPr>
          </a:p>
        </p:txBody>
      </p:sp>
      <p:grpSp>
        <p:nvGrpSpPr>
          <p:cNvPr id="7" name="Gruppe 166"/>
          <p:cNvGrpSpPr>
            <a:grpSpLocks/>
          </p:cNvGrpSpPr>
          <p:nvPr/>
        </p:nvGrpSpPr>
        <p:grpSpPr bwMode="auto">
          <a:xfrm>
            <a:off x="10304248" y="122410"/>
            <a:ext cx="952500" cy="1243012"/>
            <a:chOff x="2185087" y="4931227"/>
            <a:chExt cx="645206" cy="778853"/>
          </a:xfrm>
        </p:grpSpPr>
        <p:grpSp>
          <p:nvGrpSpPr>
            <p:cNvPr id="8" name="Gruppe 43"/>
            <p:cNvGrpSpPr>
              <a:grpSpLocks/>
            </p:cNvGrpSpPr>
            <p:nvPr/>
          </p:nvGrpSpPr>
          <p:grpSpPr bwMode="auto">
            <a:xfrm>
              <a:off x="2405678" y="4931227"/>
              <a:ext cx="281023" cy="302305"/>
              <a:chOff x="6447970" y="766231"/>
              <a:chExt cx="610213" cy="654959"/>
            </a:xfrm>
          </p:grpSpPr>
          <p:sp>
            <p:nvSpPr>
              <p:cNvPr id="18" name="Cylinder 178"/>
              <p:cNvSpPr/>
              <p:nvPr/>
            </p:nvSpPr>
            <p:spPr>
              <a:xfrm rot="1790977" flipH="1">
                <a:off x="6705098" y="1049121"/>
                <a:ext cx="35620" cy="263042"/>
              </a:xfrm>
              <a:prstGeom prst="can">
                <a:avLst>
                  <a:gd name="adj" fmla="val 49797"/>
                </a:avLst>
              </a:prstGeom>
              <a:gradFill flip="none" rotWithShape="1">
                <a:gsLst>
                  <a:gs pos="84000">
                    <a:schemeClr val="tx1">
                      <a:lumMod val="50000"/>
                      <a:lumOff val="50000"/>
                    </a:schemeClr>
                  </a:gs>
                  <a:gs pos="44000">
                    <a:sysClr val="window" lastClr="FFFFFF">
                      <a:lumMod val="65000"/>
                      <a:shade val="67500"/>
                      <a:satMod val="115000"/>
                    </a:sys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  <a:cs typeface="Arial" charset="0"/>
                </a:endParaRPr>
              </a:p>
            </p:txBody>
          </p:sp>
          <p:grpSp>
            <p:nvGrpSpPr>
              <p:cNvPr id="19" name="Gruppe 42"/>
              <p:cNvGrpSpPr>
                <a:grpSpLocks/>
              </p:cNvGrpSpPr>
              <p:nvPr/>
            </p:nvGrpSpPr>
            <p:grpSpPr bwMode="auto">
              <a:xfrm rot="337570">
                <a:off x="6447970" y="766231"/>
                <a:ext cx="610213" cy="654959"/>
                <a:chOff x="5821437" y="723898"/>
                <a:chExt cx="610213" cy="654959"/>
              </a:xfrm>
            </p:grpSpPr>
            <p:sp>
              <p:nvSpPr>
                <p:cNvPr id="20" name="Ellipse 180"/>
                <p:cNvSpPr/>
                <p:nvPr/>
              </p:nvSpPr>
              <p:spPr bwMode="auto">
                <a:xfrm>
                  <a:off x="5821437" y="1193800"/>
                  <a:ext cx="500742" cy="185057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Arial" charset="0"/>
                  </a:endParaRPr>
                </a:p>
              </p:txBody>
            </p:sp>
            <p:sp>
              <p:nvSpPr>
                <p:cNvPr id="21" name="Ellipse 181"/>
                <p:cNvSpPr/>
                <p:nvPr/>
              </p:nvSpPr>
              <p:spPr>
                <a:xfrm rot="12415626">
                  <a:off x="5936168" y="900582"/>
                  <a:ext cx="416374" cy="3099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00000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Arial" charset="0"/>
                  </a:endParaRPr>
                </a:p>
              </p:txBody>
            </p:sp>
            <p:sp>
              <p:nvSpPr>
                <p:cNvPr id="22" name="Ellipse 182"/>
                <p:cNvSpPr/>
                <p:nvPr/>
              </p:nvSpPr>
              <p:spPr>
                <a:xfrm rot="12415626">
                  <a:off x="5936168" y="900582"/>
                  <a:ext cx="416374" cy="3099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73000"/>
                      </a:srgbClr>
                    </a:gs>
                    <a:gs pos="70000">
                      <a:srgbClr val="FFFCF9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Arial" charset="0"/>
                  </a:endParaRPr>
                </a:p>
              </p:txBody>
            </p:sp>
            <p:sp>
              <p:nvSpPr>
                <p:cNvPr id="23" name="Cylinder 183"/>
                <p:cNvSpPr>
                  <a:spLocks noChangeArrowheads="1"/>
                </p:cNvSpPr>
                <p:nvPr/>
              </p:nvSpPr>
              <p:spPr bwMode="auto">
                <a:xfrm rot="1790977">
                  <a:off x="6131045" y="787827"/>
                  <a:ext cx="148374" cy="264911"/>
                </a:xfrm>
                <a:prstGeom prst="can">
                  <a:avLst>
                    <a:gd name="adj" fmla="val 78633"/>
                  </a:avLst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>
                    <a:buFont typeface="Calibri" pitchFamily="34" charset="0"/>
                    <a:buAutoNum type="arabicPeriod"/>
                  </a:pPr>
                  <a:endParaRPr lang="ru-RU" altLang="ru-RU" noProof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Ellipse 184"/>
                <p:cNvSpPr/>
                <p:nvPr/>
              </p:nvSpPr>
              <p:spPr>
                <a:xfrm rot="1354009">
                  <a:off x="6091622" y="729355"/>
                  <a:ext cx="340028" cy="2248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Arial" charset="0"/>
                  </a:endParaRPr>
                </a:p>
              </p:txBody>
            </p:sp>
            <p:sp>
              <p:nvSpPr>
                <p:cNvPr id="25" name="Ellipse 185"/>
                <p:cNvSpPr/>
                <p:nvPr/>
              </p:nvSpPr>
              <p:spPr>
                <a:xfrm rot="1354009">
                  <a:off x="6090368" y="723898"/>
                  <a:ext cx="340028" cy="22488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9" name="Gruppe 930"/>
            <p:cNvGrpSpPr>
              <a:grpSpLocks/>
            </p:cNvGrpSpPr>
            <p:nvPr/>
          </p:nvGrpSpPr>
          <p:grpSpPr bwMode="auto">
            <a:xfrm>
              <a:off x="2185087" y="5254848"/>
              <a:ext cx="645206" cy="455232"/>
              <a:chOff x="7399338" y="2085975"/>
              <a:chExt cx="1320800" cy="931901"/>
            </a:xfrm>
          </p:grpSpPr>
          <p:sp>
            <p:nvSpPr>
              <p:cNvPr id="10" name="Freeform 341"/>
              <p:cNvSpPr>
                <a:spLocks/>
              </p:cNvSpPr>
              <p:nvPr/>
            </p:nvSpPr>
            <p:spPr bwMode="auto">
              <a:xfrm>
                <a:off x="7399338" y="2085975"/>
                <a:ext cx="355600" cy="561975"/>
              </a:xfrm>
              <a:custGeom>
                <a:avLst/>
                <a:gdLst>
                  <a:gd name="T0" fmla="*/ 2147483647 w 224"/>
                  <a:gd name="T1" fmla="*/ 2147483647 h 354"/>
                  <a:gd name="T2" fmla="*/ 2147483647 w 224"/>
                  <a:gd name="T3" fmla="*/ 2147483647 h 354"/>
                  <a:gd name="T4" fmla="*/ 2147483647 w 224"/>
                  <a:gd name="T5" fmla="*/ 2147483647 h 354"/>
                  <a:gd name="T6" fmla="*/ 2147483647 w 224"/>
                  <a:gd name="T7" fmla="*/ 2147483647 h 354"/>
                  <a:gd name="T8" fmla="*/ 2147483647 w 224"/>
                  <a:gd name="T9" fmla="*/ 0 h 354"/>
                  <a:gd name="T10" fmla="*/ 2147483647 w 224"/>
                  <a:gd name="T11" fmla="*/ 0 h 354"/>
                  <a:gd name="T12" fmla="*/ 2147483647 w 224"/>
                  <a:gd name="T13" fmla="*/ 2147483647 h 354"/>
                  <a:gd name="T14" fmla="*/ 2147483647 w 224"/>
                  <a:gd name="T15" fmla="*/ 2147483647 h 354"/>
                  <a:gd name="T16" fmla="*/ 2147483647 w 224"/>
                  <a:gd name="T17" fmla="*/ 2147483647 h 354"/>
                  <a:gd name="T18" fmla="*/ 2147483647 w 224"/>
                  <a:gd name="T19" fmla="*/ 2147483647 h 354"/>
                  <a:gd name="T20" fmla="*/ 2147483647 w 224"/>
                  <a:gd name="T21" fmla="*/ 2147483647 h 354"/>
                  <a:gd name="T22" fmla="*/ 2147483647 w 224"/>
                  <a:gd name="T23" fmla="*/ 2147483647 h 354"/>
                  <a:gd name="T24" fmla="*/ 2147483647 w 224"/>
                  <a:gd name="T25" fmla="*/ 2147483647 h 354"/>
                  <a:gd name="T26" fmla="*/ 2147483647 w 224"/>
                  <a:gd name="T27" fmla="*/ 2147483647 h 354"/>
                  <a:gd name="T28" fmla="*/ 2147483647 w 224"/>
                  <a:gd name="T29" fmla="*/ 2147483647 h 354"/>
                  <a:gd name="T30" fmla="*/ 2147483647 w 224"/>
                  <a:gd name="T31" fmla="*/ 2147483647 h 354"/>
                  <a:gd name="T32" fmla="*/ 2147483647 w 224"/>
                  <a:gd name="T33" fmla="*/ 2147483647 h 354"/>
                  <a:gd name="T34" fmla="*/ 2147483647 w 224"/>
                  <a:gd name="T35" fmla="*/ 2147483647 h 354"/>
                  <a:gd name="T36" fmla="*/ 2147483647 w 224"/>
                  <a:gd name="T37" fmla="*/ 2147483647 h 354"/>
                  <a:gd name="T38" fmla="*/ 2147483647 w 224"/>
                  <a:gd name="T39" fmla="*/ 2147483647 h 354"/>
                  <a:gd name="T40" fmla="*/ 2147483647 w 224"/>
                  <a:gd name="T41" fmla="*/ 2147483647 h 354"/>
                  <a:gd name="T42" fmla="*/ 2147483647 w 224"/>
                  <a:gd name="T43" fmla="*/ 2147483647 h 354"/>
                  <a:gd name="T44" fmla="*/ 2147483647 w 224"/>
                  <a:gd name="T45" fmla="*/ 2147483647 h 354"/>
                  <a:gd name="T46" fmla="*/ 2147483647 w 224"/>
                  <a:gd name="T47" fmla="*/ 2147483647 h 354"/>
                  <a:gd name="T48" fmla="*/ 2147483647 w 224"/>
                  <a:gd name="T49" fmla="*/ 2147483647 h 354"/>
                  <a:gd name="T50" fmla="*/ 2147483647 w 224"/>
                  <a:gd name="T51" fmla="*/ 2147483647 h 354"/>
                  <a:gd name="T52" fmla="*/ 2147483647 w 224"/>
                  <a:gd name="T53" fmla="*/ 2147483647 h 354"/>
                  <a:gd name="T54" fmla="*/ 2147483647 w 224"/>
                  <a:gd name="T55" fmla="*/ 2147483647 h 354"/>
                  <a:gd name="T56" fmla="*/ 0 w 224"/>
                  <a:gd name="T57" fmla="*/ 2147483647 h 354"/>
                  <a:gd name="T58" fmla="*/ 2147483647 w 224"/>
                  <a:gd name="T59" fmla="*/ 2147483647 h 354"/>
                  <a:gd name="T60" fmla="*/ 2147483647 w 224"/>
                  <a:gd name="T61" fmla="*/ 2147483647 h 354"/>
                  <a:gd name="T62" fmla="*/ 2147483647 w 224"/>
                  <a:gd name="T63" fmla="*/ 2147483647 h 354"/>
                  <a:gd name="T64" fmla="*/ 2147483647 w 224"/>
                  <a:gd name="T65" fmla="*/ 2147483647 h 354"/>
                  <a:gd name="T66" fmla="*/ 2147483647 w 224"/>
                  <a:gd name="T67" fmla="*/ 2147483647 h 354"/>
                  <a:gd name="T68" fmla="*/ 2147483647 w 224"/>
                  <a:gd name="T69" fmla="*/ 2147483647 h 354"/>
                  <a:gd name="T70" fmla="*/ 2147483647 w 224"/>
                  <a:gd name="T71" fmla="*/ 2147483647 h 354"/>
                  <a:gd name="T72" fmla="*/ 2147483647 w 224"/>
                  <a:gd name="T73" fmla="*/ 2147483647 h 354"/>
                  <a:gd name="T74" fmla="*/ 2147483647 w 224"/>
                  <a:gd name="T75" fmla="*/ 2147483647 h 354"/>
                  <a:gd name="T76" fmla="*/ 2147483647 w 224"/>
                  <a:gd name="T77" fmla="*/ 2147483647 h 354"/>
                  <a:gd name="T78" fmla="*/ 2147483647 w 224"/>
                  <a:gd name="T79" fmla="*/ 2147483647 h 354"/>
                  <a:gd name="T80" fmla="*/ 2147483647 w 224"/>
                  <a:gd name="T81" fmla="*/ 2147483647 h 354"/>
                  <a:gd name="T82" fmla="*/ 2147483647 w 224"/>
                  <a:gd name="T83" fmla="*/ 2147483647 h 354"/>
                  <a:gd name="T84" fmla="*/ 2147483647 w 224"/>
                  <a:gd name="T85" fmla="*/ 2147483647 h 354"/>
                  <a:gd name="T86" fmla="*/ 2147483647 w 224"/>
                  <a:gd name="T87" fmla="*/ 2147483647 h 354"/>
                  <a:gd name="T88" fmla="*/ 2147483647 w 224"/>
                  <a:gd name="T89" fmla="*/ 2147483647 h 354"/>
                  <a:gd name="T90" fmla="*/ 2147483647 w 224"/>
                  <a:gd name="T91" fmla="*/ 2147483647 h 354"/>
                  <a:gd name="T92" fmla="*/ 2147483647 w 224"/>
                  <a:gd name="T93" fmla="*/ 2147483647 h 354"/>
                  <a:gd name="T94" fmla="*/ 2147483647 w 224"/>
                  <a:gd name="T95" fmla="*/ 2147483647 h 354"/>
                  <a:gd name="T96" fmla="*/ 2147483647 w 224"/>
                  <a:gd name="T97" fmla="*/ 2147483647 h 3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4"/>
                  <a:gd name="T148" fmla="*/ 0 h 354"/>
                  <a:gd name="T149" fmla="*/ 224 w 224"/>
                  <a:gd name="T150" fmla="*/ 354 h 3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4" h="354">
                    <a:moveTo>
                      <a:pt x="144" y="202"/>
                    </a:moveTo>
                    <a:lnTo>
                      <a:pt x="144" y="202"/>
                    </a:lnTo>
                    <a:lnTo>
                      <a:pt x="194" y="96"/>
                    </a:lnTo>
                    <a:lnTo>
                      <a:pt x="214" y="46"/>
                    </a:lnTo>
                    <a:lnTo>
                      <a:pt x="220" y="28"/>
                    </a:lnTo>
                    <a:lnTo>
                      <a:pt x="222" y="14"/>
                    </a:lnTo>
                    <a:lnTo>
                      <a:pt x="222" y="4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6" y="0"/>
                    </a:lnTo>
                    <a:lnTo>
                      <a:pt x="212" y="2"/>
                    </a:lnTo>
                    <a:lnTo>
                      <a:pt x="208" y="6"/>
                    </a:lnTo>
                    <a:lnTo>
                      <a:pt x="202" y="14"/>
                    </a:lnTo>
                    <a:lnTo>
                      <a:pt x="188" y="38"/>
                    </a:lnTo>
                    <a:lnTo>
                      <a:pt x="170" y="80"/>
                    </a:lnTo>
                    <a:lnTo>
                      <a:pt x="130" y="174"/>
                    </a:lnTo>
                    <a:lnTo>
                      <a:pt x="104" y="226"/>
                    </a:lnTo>
                    <a:lnTo>
                      <a:pt x="84" y="260"/>
                    </a:lnTo>
                    <a:lnTo>
                      <a:pt x="74" y="272"/>
                    </a:lnTo>
                    <a:lnTo>
                      <a:pt x="66" y="282"/>
                    </a:lnTo>
                    <a:lnTo>
                      <a:pt x="56" y="290"/>
                    </a:lnTo>
                    <a:lnTo>
                      <a:pt x="46" y="296"/>
                    </a:lnTo>
                    <a:lnTo>
                      <a:pt x="38" y="298"/>
                    </a:lnTo>
                    <a:lnTo>
                      <a:pt x="28" y="298"/>
                    </a:lnTo>
                    <a:lnTo>
                      <a:pt x="24" y="296"/>
                    </a:lnTo>
                    <a:lnTo>
                      <a:pt x="22" y="292"/>
                    </a:lnTo>
                    <a:lnTo>
                      <a:pt x="22" y="278"/>
                    </a:lnTo>
                    <a:lnTo>
                      <a:pt x="26" y="266"/>
                    </a:lnTo>
                    <a:lnTo>
                      <a:pt x="30" y="248"/>
                    </a:lnTo>
                    <a:lnTo>
                      <a:pt x="50" y="200"/>
                    </a:lnTo>
                    <a:lnTo>
                      <a:pt x="98" y="108"/>
                    </a:lnTo>
                    <a:lnTo>
                      <a:pt x="120" y="62"/>
                    </a:lnTo>
                    <a:lnTo>
                      <a:pt x="124" y="46"/>
                    </a:lnTo>
                    <a:lnTo>
                      <a:pt x="126" y="38"/>
                    </a:lnTo>
                    <a:lnTo>
                      <a:pt x="126" y="32"/>
                    </a:lnTo>
                    <a:lnTo>
                      <a:pt x="120" y="34"/>
                    </a:lnTo>
                    <a:lnTo>
                      <a:pt x="116" y="36"/>
                    </a:lnTo>
                    <a:lnTo>
                      <a:pt x="110" y="44"/>
                    </a:lnTo>
                    <a:lnTo>
                      <a:pt x="96" y="68"/>
                    </a:lnTo>
                    <a:lnTo>
                      <a:pt x="74" y="112"/>
                    </a:lnTo>
                    <a:lnTo>
                      <a:pt x="42" y="178"/>
                    </a:lnTo>
                    <a:lnTo>
                      <a:pt x="20" y="228"/>
                    </a:lnTo>
                    <a:lnTo>
                      <a:pt x="6" y="266"/>
                    </a:lnTo>
                    <a:lnTo>
                      <a:pt x="2" y="280"/>
                    </a:lnTo>
                    <a:lnTo>
                      <a:pt x="0" y="290"/>
                    </a:lnTo>
                    <a:lnTo>
                      <a:pt x="0" y="310"/>
                    </a:lnTo>
                    <a:lnTo>
                      <a:pt x="2" y="316"/>
                    </a:lnTo>
                    <a:lnTo>
                      <a:pt x="4" y="322"/>
                    </a:lnTo>
                    <a:lnTo>
                      <a:pt x="12" y="326"/>
                    </a:lnTo>
                    <a:lnTo>
                      <a:pt x="22" y="330"/>
                    </a:lnTo>
                    <a:lnTo>
                      <a:pt x="32" y="328"/>
                    </a:lnTo>
                    <a:lnTo>
                      <a:pt x="44" y="322"/>
                    </a:lnTo>
                    <a:lnTo>
                      <a:pt x="58" y="312"/>
                    </a:lnTo>
                    <a:lnTo>
                      <a:pt x="74" y="298"/>
                    </a:lnTo>
                    <a:lnTo>
                      <a:pt x="94" y="276"/>
                    </a:lnTo>
                    <a:lnTo>
                      <a:pt x="94" y="282"/>
                    </a:lnTo>
                    <a:lnTo>
                      <a:pt x="92" y="308"/>
                    </a:lnTo>
                    <a:lnTo>
                      <a:pt x="92" y="328"/>
                    </a:lnTo>
                    <a:lnTo>
                      <a:pt x="94" y="338"/>
                    </a:lnTo>
                    <a:lnTo>
                      <a:pt x="98" y="346"/>
                    </a:lnTo>
                    <a:lnTo>
                      <a:pt x="104" y="350"/>
                    </a:lnTo>
                    <a:lnTo>
                      <a:pt x="110" y="354"/>
                    </a:lnTo>
                    <a:lnTo>
                      <a:pt x="118" y="352"/>
                    </a:lnTo>
                    <a:lnTo>
                      <a:pt x="136" y="344"/>
                    </a:lnTo>
                    <a:lnTo>
                      <a:pt x="142" y="342"/>
                    </a:lnTo>
                    <a:lnTo>
                      <a:pt x="136" y="338"/>
                    </a:lnTo>
                    <a:lnTo>
                      <a:pt x="120" y="324"/>
                    </a:lnTo>
                    <a:lnTo>
                      <a:pt x="116" y="320"/>
                    </a:lnTo>
                    <a:lnTo>
                      <a:pt x="114" y="314"/>
                    </a:lnTo>
                    <a:lnTo>
                      <a:pt x="114" y="306"/>
                    </a:lnTo>
                    <a:lnTo>
                      <a:pt x="114" y="298"/>
                    </a:lnTo>
                    <a:lnTo>
                      <a:pt x="116" y="278"/>
                    </a:lnTo>
                    <a:lnTo>
                      <a:pt x="124" y="254"/>
                    </a:lnTo>
                    <a:lnTo>
                      <a:pt x="132" y="228"/>
                    </a:lnTo>
                    <a:lnTo>
                      <a:pt x="14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342"/>
              <p:cNvSpPr>
                <a:spLocks/>
              </p:cNvSpPr>
              <p:nvPr/>
            </p:nvSpPr>
            <p:spPr bwMode="auto">
              <a:xfrm>
                <a:off x="7650163" y="256540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43"/>
              <p:cNvSpPr>
                <a:spLocks noEditPoints="1"/>
              </p:cNvSpPr>
              <p:nvPr/>
            </p:nvSpPr>
            <p:spPr bwMode="auto">
              <a:xfrm>
                <a:off x="7646988" y="2228850"/>
                <a:ext cx="247650" cy="460375"/>
              </a:xfrm>
              <a:custGeom>
                <a:avLst/>
                <a:gdLst>
                  <a:gd name="T0" fmla="*/ 2147483647 w 156"/>
                  <a:gd name="T1" fmla="*/ 2147483647 h 290"/>
                  <a:gd name="T2" fmla="*/ 2147483647 w 156"/>
                  <a:gd name="T3" fmla="*/ 2147483647 h 290"/>
                  <a:gd name="T4" fmla="*/ 2147483647 w 156"/>
                  <a:gd name="T5" fmla="*/ 2147483647 h 290"/>
                  <a:gd name="T6" fmla="*/ 2147483647 w 156"/>
                  <a:gd name="T7" fmla="*/ 0 h 290"/>
                  <a:gd name="T8" fmla="*/ 2147483647 w 156"/>
                  <a:gd name="T9" fmla="*/ 2147483647 h 290"/>
                  <a:gd name="T10" fmla="*/ 2147483647 w 156"/>
                  <a:gd name="T11" fmla="*/ 2147483647 h 290"/>
                  <a:gd name="T12" fmla="*/ 2147483647 w 156"/>
                  <a:gd name="T13" fmla="*/ 2147483647 h 290"/>
                  <a:gd name="T14" fmla="*/ 2147483647 w 156"/>
                  <a:gd name="T15" fmla="*/ 2147483647 h 290"/>
                  <a:gd name="T16" fmla="*/ 2147483647 w 156"/>
                  <a:gd name="T17" fmla="*/ 2147483647 h 290"/>
                  <a:gd name="T18" fmla="*/ 2147483647 w 156"/>
                  <a:gd name="T19" fmla="*/ 2147483647 h 290"/>
                  <a:gd name="T20" fmla="*/ 2147483647 w 156"/>
                  <a:gd name="T21" fmla="*/ 2147483647 h 290"/>
                  <a:gd name="T22" fmla="*/ 2147483647 w 156"/>
                  <a:gd name="T23" fmla="*/ 2147483647 h 290"/>
                  <a:gd name="T24" fmla="*/ 2147483647 w 156"/>
                  <a:gd name="T25" fmla="*/ 2147483647 h 290"/>
                  <a:gd name="T26" fmla="*/ 2147483647 w 156"/>
                  <a:gd name="T27" fmla="*/ 2147483647 h 290"/>
                  <a:gd name="T28" fmla="*/ 2147483647 w 156"/>
                  <a:gd name="T29" fmla="*/ 2147483647 h 290"/>
                  <a:gd name="T30" fmla="*/ 2147483647 w 156"/>
                  <a:gd name="T31" fmla="*/ 2147483647 h 290"/>
                  <a:gd name="T32" fmla="*/ 2147483647 w 156"/>
                  <a:gd name="T33" fmla="*/ 2147483647 h 290"/>
                  <a:gd name="T34" fmla="*/ 2147483647 w 156"/>
                  <a:gd name="T35" fmla="*/ 2147483647 h 290"/>
                  <a:gd name="T36" fmla="*/ 2147483647 w 156"/>
                  <a:gd name="T37" fmla="*/ 2147483647 h 290"/>
                  <a:gd name="T38" fmla="*/ 0 w 156"/>
                  <a:gd name="T39" fmla="*/ 2147483647 h 290"/>
                  <a:gd name="T40" fmla="*/ 0 w 156"/>
                  <a:gd name="T41" fmla="*/ 2147483647 h 290"/>
                  <a:gd name="T42" fmla="*/ 2147483647 w 156"/>
                  <a:gd name="T43" fmla="*/ 2147483647 h 290"/>
                  <a:gd name="T44" fmla="*/ 2147483647 w 156"/>
                  <a:gd name="T45" fmla="*/ 2147483647 h 290"/>
                  <a:gd name="T46" fmla="*/ 2147483647 w 156"/>
                  <a:gd name="T47" fmla="*/ 2147483647 h 290"/>
                  <a:gd name="T48" fmla="*/ 2147483647 w 156"/>
                  <a:gd name="T49" fmla="*/ 2147483647 h 290"/>
                  <a:gd name="T50" fmla="*/ 2147483647 w 156"/>
                  <a:gd name="T51" fmla="*/ 2147483647 h 290"/>
                  <a:gd name="T52" fmla="*/ 2147483647 w 156"/>
                  <a:gd name="T53" fmla="*/ 2147483647 h 290"/>
                  <a:gd name="T54" fmla="*/ 2147483647 w 156"/>
                  <a:gd name="T55" fmla="*/ 2147483647 h 290"/>
                  <a:gd name="T56" fmla="*/ 2147483647 w 156"/>
                  <a:gd name="T57" fmla="*/ 2147483647 h 290"/>
                  <a:gd name="T58" fmla="*/ 2147483647 w 156"/>
                  <a:gd name="T59" fmla="*/ 2147483647 h 290"/>
                  <a:gd name="T60" fmla="*/ 2147483647 w 156"/>
                  <a:gd name="T61" fmla="*/ 2147483647 h 290"/>
                  <a:gd name="T62" fmla="*/ 2147483647 w 156"/>
                  <a:gd name="T63" fmla="*/ 2147483647 h 290"/>
                  <a:gd name="T64" fmla="*/ 2147483647 w 156"/>
                  <a:gd name="T65" fmla="*/ 2147483647 h 290"/>
                  <a:gd name="T66" fmla="*/ 2147483647 w 156"/>
                  <a:gd name="T67" fmla="*/ 2147483647 h 290"/>
                  <a:gd name="T68" fmla="*/ 2147483647 w 156"/>
                  <a:gd name="T69" fmla="*/ 2147483647 h 290"/>
                  <a:gd name="T70" fmla="*/ 2147483647 w 156"/>
                  <a:gd name="T71" fmla="*/ 2147483647 h 290"/>
                  <a:gd name="T72" fmla="*/ 2147483647 w 156"/>
                  <a:gd name="T73" fmla="*/ 2147483647 h 290"/>
                  <a:gd name="T74" fmla="*/ 2147483647 w 156"/>
                  <a:gd name="T75" fmla="*/ 2147483647 h 290"/>
                  <a:gd name="T76" fmla="*/ 2147483647 w 156"/>
                  <a:gd name="T77" fmla="*/ 2147483647 h 290"/>
                  <a:gd name="T78" fmla="*/ 2147483647 w 156"/>
                  <a:gd name="T79" fmla="*/ 2147483647 h 290"/>
                  <a:gd name="T80" fmla="*/ 2147483647 w 156"/>
                  <a:gd name="T81" fmla="*/ 2147483647 h 290"/>
                  <a:gd name="T82" fmla="*/ 2147483647 w 156"/>
                  <a:gd name="T83" fmla="*/ 2147483647 h 290"/>
                  <a:gd name="T84" fmla="*/ 2147483647 w 156"/>
                  <a:gd name="T85" fmla="*/ 2147483647 h 290"/>
                  <a:gd name="T86" fmla="*/ 2147483647 w 156"/>
                  <a:gd name="T87" fmla="*/ 2147483647 h 290"/>
                  <a:gd name="T88" fmla="*/ 2147483647 w 156"/>
                  <a:gd name="T89" fmla="*/ 2147483647 h 290"/>
                  <a:gd name="T90" fmla="*/ 2147483647 w 156"/>
                  <a:gd name="T91" fmla="*/ 2147483647 h 290"/>
                  <a:gd name="T92" fmla="*/ 2147483647 w 156"/>
                  <a:gd name="T93" fmla="*/ 2147483647 h 290"/>
                  <a:gd name="T94" fmla="*/ 2147483647 w 156"/>
                  <a:gd name="T95" fmla="*/ 2147483647 h 290"/>
                  <a:gd name="T96" fmla="*/ 2147483647 w 156"/>
                  <a:gd name="T97" fmla="*/ 2147483647 h 290"/>
                  <a:gd name="T98" fmla="*/ 2147483647 w 156"/>
                  <a:gd name="T99" fmla="*/ 2147483647 h 290"/>
                  <a:gd name="T100" fmla="*/ 2147483647 w 156"/>
                  <a:gd name="T101" fmla="*/ 2147483647 h 290"/>
                  <a:gd name="T102" fmla="*/ 2147483647 w 156"/>
                  <a:gd name="T103" fmla="*/ 2147483647 h 290"/>
                  <a:gd name="T104" fmla="*/ 2147483647 w 156"/>
                  <a:gd name="T105" fmla="*/ 2147483647 h 290"/>
                  <a:gd name="T106" fmla="*/ 2147483647 w 156"/>
                  <a:gd name="T107" fmla="*/ 2147483647 h 290"/>
                  <a:gd name="T108" fmla="*/ 2147483647 w 156"/>
                  <a:gd name="T109" fmla="*/ 2147483647 h 290"/>
                  <a:gd name="T110" fmla="*/ 2147483647 w 156"/>
                  <a:gd name="T111" fmla="*/ 2147483647 h 290"/>
                  <a:gd name="T112" fmla="*/ 2147483647 w 156"/>
                  <a:gd name="T113" fmla="*/ 2147483647 h 290"/>
                  <a:gd name="T114" fmla="*/ 2147483647 w 156"/>
                  <a:gd name="T115" fmla="*/ 2147483647 h 290"/>
                  <a:gd name="T116" fmla="*/ 2147483647 w 156"/>
                  <a:gd name="T117" fmla="*/ 2147483647 h 290"/>
                  <a:gd name="T118" fmla="*/ 2147483647 w 156"/>
                  <a:gd name="T119" fmla="*/ 2147483647 h 2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290"/>
                  <a:gd name="T182" fmla="*/ 156 w 156"/>
                  <a:gd name="T183" fmla="*/ 290 h 2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290">
                    <a:moveTo>
                      <a:pt x="156" y="26"/>
                    </a:moveTo>
                    <a:lnTo>
                      <a:pt x="156" y="26"/>
                    </a:lnTo>
                    <a:lnTo>
                      <a:pt x="156" y="14"/>
                    </a:lnTo>
                    <a:lnTo>
                      <a:pt x="154" y="6"/>
                    </a:lnTo>
                    <a:lnTo>
                      <a:pt x="150" y="2"/>
                    </a:lnTo>
                    <a:lnTo>
                      <a:pt x="144" y="0"/>
                    </a:lnTo>
                    <a:lnTo>
                      <a:pt x="132" y="2"/>
                    </a:lnTo>
                    <a:lnTo>
                      <a:pt x="120" y="8"/>
                    </a:lnTo>
                    <a:lnTo>
                      <a:pt x="94" y="24"/>
                    </a:lnTo>
                    <a:lnTo>
                      <a:pt x="84" y="30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0" y="24"/>
                    </a:lnTo>
                    <a:lnTo>
                      <a:pt x="68" y="30"/>
                    </a:lnTo>
                    <a:lnTo>
                      <a:pt x="56" y="44"/>
                    </a:lnTo>
                    <a:lnTo>
                      <a:pt x="48" y="62"/>
                    </a:lnTo>
                    <a:lnTo>
                      <a:pt x="48" y="64"/>
                    </a:lnTo>
                    <a:lnTo>
                      <a:pt x="46" y="78"/>
                    </a:lnTo>
                    <a:lnTo>
                      <a:pt x="44" y="94"/>
                    </a:lnTo>
                    <a:lnTo>
                      <a:pt x="38" y="108"/>
                    </a:lnTo>
                    <a:lnTo>
                      <a:pt x="20" y="138"/>
                    </a:lnTo>
                    <a:lnTo>
                      <a:pt x="16" y="148"/>
                    </a:lnTo>
                    <a:lnTo>
                      <a:pt x="16" y="150"/>
                    </a:lnTo>
                    <a:lnTo>
                      <a:pt x="18" y="156"/>
                    </a:lnTo>
                    <a:lnTo>
                      <a:pt x="10" y="17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0" y="208"/>
                    </a:lnTo>
                    <a:lnTo>
                      <a:pt x="2" y="212"/>
                    </a:lnTo>
                    <a:lnTo>
                      <a:pt x="6" y="214"/>
                    </a:lnTo>
                    <a:lnTo>
                      <a:pt x="8" y="216"/>
                    </a:lnTo>
                    <a:lnTo>
                      <a:pt x="10" y="214"/>
                    </a:lnTo>
                    <a:lnTo>
                      <a:pt x="14" y="212"/>
                    </a:lnTo>
                    <a:lnTo>
                      <a:pt x="16" y="208"/>
                    </a:lnTo>
                    <a:lnTo>
                      <a:pt x="26" y="184"/>
                    </a:lnTo>
                    <a:lnTo>
                      <a:pt x="30" y="170"/>
                    </a:lnTo>
                    <a:lnTo>
                      <a:pt x="34" y="166"/>
                    </a:lnTo>
                    <a:lnTo>
                      <a:pt x="36" y="168"/>
                    </a:lnTo>
                    <a:lnTo>
                      <a:pt x="40" y="174"/>
                    </a:lnTo>
                    <a:lnTo>
                      <a:pt x="44" y="188"/>
                    </a:lnTo>
                    <a:lnTo>
                      <a:pt x="46" y="214"/>
                    </a:lnTo>
                    <a:lnTo>
                      <a:pt x="50" y="252"/>
                    </a:lnTo>
                    <a:lnTo>
                      <a:pt x="48" y="286"/>
                    </a:lnTo>
                    <a:lnTo>
                      <a:pt x="48" y="290"/>
                    </a:lnTo>
                    <a:lnTo>
                      <a:pt x="52" y="290"/>
                    </a:lnTo>
                    <a:lnTo>
                      <a:pt x="58" y="288"/>
                    </a:lnTo>
                    <a:lnTo>
                      <a:pt x="64" y="282"/>
                    </a:lnTo>
                    <a:lnTo>
                      <a:pt x="66" y="276"/>
                    </a:lnTo>
                    <a:lnTo>
                      <a:pt x="68" y="266"/>
                    </a:lnTo>
                    <a:lnTo>
                      <a:pt x="68" y="236"/>
                    </a:lnTo>
                    <a:lnTo>
                      <a:pt x="64" y="200"/>
                    </a:lnTo>
                    <a:lnTo>
                      <a:pt x="58" y="172"/>
                    </a:lnTo>
                    <a:lnTo>
                      <a:pt x="52" y="146"/>
                    </a:lnTo>
                    <a:lnTo>
                      <a:pt x="86" y="124"/>
                    </a:lnTo>
                    <a:lnTo>
                      <a:pt x="102" y="112"/>
                    </a:lnTo>
                    <a:lnTo>
                      <a:pt x="114" y="100"/>
                    </a:lnTo>
                    <a:lnTo>
                      <a:pt x="126" y="88"/>
                    </a:lnTo>
                    <a:lnTo>
                      <a:pt x="136" y="76"/>
                    </a:lnTo>
                    <a:lnTo>
                      <a:pt x="144" y="64"/>
                    </a:lnTo>
                    <a:lnTo>
                      <a:pt x="150" y="52"/>
                    </a:lnTo>
                    <a:lnTo>
                      <a:pt x="154" y="38"/>
                    </a:lnTo>
                    <a:lnTo>
                      <a:pt x="156" y="26"/>
                    </a:lnTo>
                    <a:close/>
                    <a:moveTo>
                      <a:pt x="128" y="28"/>
                    </a:moveTo>
                    <a:lnTo>
                      <a:pt x="128" y="28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4" y="28"/>
                    </a:lnTo>
                    <a:lnTo>
                      <a:pt x="134" y="34"/>
                    </a:lnTo>
                    <a:lnTo>
                      <a:pt x="132" y="42"/>
                    </a:lnTo>
                    <a:lnTo>
                      <a:pt x="128" y="50"/>
                    </a:lnTo>
                    <a:lnTo>
                      <a:pt x="122" y="60"/>
                    </a:lnTo>
                    <a:lnTo>
                      <a:pt x="114" y="70"/>
                    </a:lnTo>
                    <a:lnTo>
                      <a:pt x="102" y="86"/>
                    </a:lnTo>
                    <a:lnTo>
                      <a:pt x="84" y="102"/>
                    </a:lnTo>
                    <a:lnTo>
                      <a:pt x="70" y="112"/>
                    </a:lnTo>
                    <a:lnTo>
                      <a:pt x="62" y="116"/>
                    </a:lnTo>
                    <a:lnTo>
                      <a:pt x="56" y="118"/>
                    </a:lnTo>
                    <a:lnTo>
                      <a:pt x="54" y="118"/>
                    </a:lnTo>
                    <a:lnTo>
                      <a:pt x="52" y="118"/>
                    </a:lnTo>
                    <a:lnTo>
                      <a:pt x="56" y="102"/>
                    </a:lnTo>
                    <a:lnTo>
                      <a:pt x="62" y="88"/>
                    </a:lnTo>
                    <a:lnTo>
                      <a:pt x="68" y="76"/>
                    </a:lnTo>
                    <a:lnTo>
                      <a:pt x="78" y="64"/>
                    </a:lnTo>
                    <a:lnTo>
                      <a:pt x="88" y="54"/>
                    </a:lnTo>
                    <a:lnTo>
                      <a:pt x="100" y="44"/>
                    </a:lnTo>
                    <a:lnTo>
                      <a:pt x="112" y="34"/>
                    </a:lnTo>
                    <a:lnTo>
                      <a:pt x="12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44"/>
              <p:cNvSpPr>
                <a:spLocks noEditPoints="1"/>
              </p:cNvSpPr>
              <p:nvPr/>
            </p:nvSpPr>
            <p:spPr bwMode="auto">
              <a:xfrm>
                <a:off x="7815263" y="2257425"/>
                <a:ext cx="244475" cy="441325"/>
              </a:xfrm>
              <a:custGeom>
                <a:avLst/>
                <a:gdLst>
                  <a:gd name="T0" fmla="*/ 2147483647 w 154"/>
                  <a:gd name="T1" fmla="*/ 2147483647 h 278"/>
                  <a:gd name="T2" fmla="*/ 2147483647 w 154"/>
                  <a:gd name="T3" fmla="*/ 2147483647 h 278"/>
                  <a:gd name="T4" fmla="*/ 2147483647 w 154"/>
                  <a:gd name="T5" fmla="*/ 2147483647 h 278"/>
                  <a:gd name="T6" fmla="*/ 2147483647 w 154"/>
                  <a:gd name="T7" fmla="*/ 2147483647 h 278"/>
                  <a:gd name="T8" fmla="*/ 2147483647 w 154"/>
                  <a:gd name="T9" fmla="*/ 2147483647 h 278"/>
                  <a:gd name="T10" fmla="*/ 2147483647 w 154"/>
                  <a:gd name="T11" fmla="*/ 2147483647 h 278"/>
                  <a:gd name="T12" fmla="*/ 2147483647 w 154"/>
                  <a:gd name="T13" fmla="*/ 2147483647 h 278"/>
                  <a:gd name="T14" fmla="*/ 2147483647 w 154"/>
                  <a:gd name="T15" fmla="*/ 2147483647 h 278"/>
                  <a:gd name="T16" fmla="*/ 2147483647 w 154"/>
                  <a:gd name="T17" fmla="*/ 2147483647 h 278"/>
                  <a:gd name="T18" fmla="*/ 2147483647 w 154"/>
                  <a:gd name="T19" fmla="*/ 2147483647 h 278"/>
                  <a:gd name="T20" fmla="*/ 2147483647 w 154"/>
                  <a:gd name="T21" fmla="*/ 2147483647 h 278"/>
                  <a:gd name="T22" fmla="*/ 2147483647 w 154"/>
                  <a:gd name="T23" fmla="*/ 2147483647 h 278"/>
                  <a:gd name="T24" fmla="*/ 2147483647 w 154"/>
                  <a:gd name="T25" fmla="*/ 2147483647 h 278"/>
                  <a:gd name="T26" fmla="*/ 2147483647 w 154"/>
                  <a:gd name="T27" fmla="*/ 2147483647 h 278"/>
                  <a:gd name="T28" fmla="*/ 2147483647 w 154"/>
                  <a:gd name="T29" fmla="*/ 2147483647 h 278"/>
                  <a:gd name="T30" fmla="*/ 2147483647 w 154"/>
                  <a:gd name="T31" fmla="*/ 2147483647 h 278"/>
                  <a:gd name="T32" fmla="*/ 2147483647 w 154"/>
                  <a:gd name="T33" fmla="*/ 2147483647 h 278"/>
                  <a:gd name="T34" fmla="*/ 2147483647 w 154"/>
                  <a:gd name="T35" fmla="*/ 2147483647 h 278"/>
                  <a:gd name="T36" fmla="*/ 2147483647 w 154"/>
                  <a:gd name="T37" fmla="*/ 2147483647 h 278"/>
                  <a:gd name="T38" fmla="*/ 2147483647 w 154"/>
                  <a:gd name="T39" fmla="*/ 2147483647 h 278"/>
                  <a:gd name="T40" fmla="*/ 2147483647 w 154"/>
                  <a:gd name="T41" fmla="*/ 2147483647 h 278"/>
                  <a:gd name="T42" fmla="*/ 2147483647 w 154"/>
                  <a:gd name="T43" fmla="*/ 2147483647 h 278"/>
                  <a:gd name="T44" fmla="*/ 2147483647 w 154"/>
                  <a:gd name="T45" fmla="*/ 2147483647 h 278"/>
                  <a:gd name="T46" fmla="*/ 2147483647 w 154"/>
                  <a:gd name="T47" fmla="*/ 2147483647 h 278"/>
                  <a:gd name="T48" fmla="*/ 2147483647 w 154"/>
                  <a:gd name="T49" fmla="*/ 2147483647 h 278"/>
                  <a:gd name="T50" fmla="*/ 2147483647 w 154"/>
                  <a:gd name="T51" fmla="*/ 2147483647 h 278"/>
                  <a:gd name="T52" fmla="*/ 2147483647 w 154"/>
                  <a:gd name="T53" fmla="*/ 2147483647 h 278"/>
                  <a:gd name="T54" fmla="*/ 2147483647 w 154"/>
                  <a:gd name="T55" fmla="*/ 2147483647 h 278"/>
                  <a:gd name="T56" fmla="*/ 2147483647 w 154"/>
                  <a:gd name="T57" fmla="*/ 2147483647 h 278"/>
                  <a:gd name="T58" fmla="*/ 2147483647 w 154"/>
                  <a:gd name="T59" fmla="*/ 2147483647 h 278"/>
                  <a:gd name="T60" fmla="*/ 2147483647 w 154"/>
                  <a:gd name="T61" fmla="*/ 2147483647 h 278"/>
                  <a:gd name="T62" fmla="*/ 2147483647 w 154"/>
                  <a:gd name="T63" fmla="*/ 2147483647 h 278"/>
                  <a:gd name="T64" fmla="*/ 2147483647 w 154"/>
                  <a:gd name="T65" fmla="*/ 0 h 278"/>
                  <a:gd name="T66" fmla="*/ 2147483647 w 154"/>
                  <a:gd name="T67" fmla="*/ 2147483647 h 278"/>
                  <a:gd name="T68" fmla="*/ 2147483647 w 154"/>
                  <a:gd name="T69" fmla="*/ 2147483647 h 278"/>
                  <a:gd name="T70" fmla="*/ 2147483647 w 154"/>
                  <a:gd name="T71" fmla="*/ 2147483647 h 278"/>
                  <a:gd name="T72" fmla="*/ 2147483647 w 154"/>
                  <a:gd name="T73" fmla="*/ 2147483647 h 278"/>
                  <a:gd name="T74" fmla="*/ 2147483647 w 154"/>
                  <a:gd name="T75" fmla="*/ 2147483647 h 278"/>
                  <a:gd name="T76" fmla="*/ 2147483647 w 154"/>
                  <a:gd name="T77" fmla="*/ 2147483647 h 278"/>
                  <a:gd name="T78" fmla="*/ 0 w 154"/>
                  <a:gd name="T79" fmla="*/ 2147483647 h 278"/>
                  <a:gd name="T80" fmla="*/ 2147483647 w 154"/>
                  <a:gd name="T81" fmla="*/ 2147483647 h 278"/>
                  <a:gd name="T82" fmla="*/ 2147483647 w 154"/>
                  <a:gd name="T83" fmla="*/ 2147483647 h 278"/>
                  <a:gd name="T84" fmla="*/ 2147483647 w 154"/>
                  <a:gd name="T85" fmla="*/ 2147483647 h 278"/>
                  <a:gd name="T86" fmla="*/ 2147483647 w 154"/>
                  <a:gd name="T87" fmla="*/ 2147483647 h 278"/>
                  <a:gd name="T88" fmla="*/ 2147483647 w 154"/>
                  <a:gd name="T89" fmla="*/ 2147483647 h 278"/>
                  <a:gd name="T90" fmla="*/ 2147483647 w 154"/>
                  <a:gd name="T91" fmla="*/ 2147483647 h 278"/>
                  <a:gd name="T92" fmla="*/ 2147483647 w 154"/>
                  <a:gd name="T93" fmla="*/ 2147483647 h 278"/>
                  <a:gd name="T94" fmla="*/ 2147483647 w 154"/>
                  <a:gd name="T95" fmla="*/ 2147483647 h 278"/>
                  <a:gd name="T96" fmla="*/ 2147483647 w 154"/>
                  <a:gd name="T97" fmla="*/ 2147483647 h 278"/>
                  <a:gd name="T98" fmla="*/ 2147483647 w 154"/>
                  <a:gd name="T99" fmla="*/ 2147483647 h 278"/>
                  <a:gd name="T100" fmla="*/ 2147483647 w 154"/>
                  <a:gd name="T101" fmla="*/ 2147483647 h 278"/>
                  <a:gd name="T102" fmla="*/ 2147483647 w 154"/>
                  <a:gd name="T103" fmla="*/ 2147483647 h 278"/>
                  <a:gd name="T104" fmla="*/ 2147483647 w 154"/>
                  <a:gd name="T105" fmla="*/ 2147483647 h 278"/>
                  <a:gd name="T106" fmla="*/ 2147483647 w 154"/>
                  <a:gd name="T107" fmla="*/ 2147483647 h 278"/>
                  <a:gd name="T108" fmla="*/ 2147483647 w 154"/>
                  <a:gd name="T109" fmla="*/ 2147483647 h 278"/>
                  <a:gd name="T110" fmla="*/ 2147483647 w 154"/>
                  <a:gd name="T111" fmla="*/ 2147483647 h 278"/>
                  <a:gd name="T112" fmla="*/ 2147483647 w 154"/>
                  <a:gd name="T113" fmla="*/ 2147483647 h 278"/>
                  <a:gd name="T114" fmla="*/ 2147483647 w 154"/>
                  <a:gd name="T115" fmla="*/ 2147483647 h 278"/>
                  <a:gd name="T116" fmla="*/ 2147483647 w 154"/>
                  <a:gd name="T117" fmla="*/ 2147483647 h 278"/>
                  <a:gd name="T118" fmla="*/ 2147483647 w 154"/>
                  <a:gd name="T119" fmla="*/ 2147483647 h 2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4"/>
                  <a:gd name="T181" fmla="*/ 0 h 278"/>
                  <a:gd name="T182" fmla="*/ 154 w 154"/>
                  <a:gd name="T183" fmla="*/ 278 h 2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4" h="278">
                    <a:moveTo>
                      <a:pt x="134" y="122"/>
                    </a:moveTo>
                    <a:lnTo>
                      <a:pt x="134" y="120"/>
                    </a:lnTo>
                    <a:lnTo>
                      <a:pt x="130" y="118"/>
                    </a:lnTo>
                    <a:lnTo>
                      <a:pt x="128" y="118"/>
                    </a:lnTo>
                    <a:lnTo>
                      <a:pt x="122" y="118"/>
                    </a:lnTo>
                    <a:lnTo>
                      <a:pt x="112" y="122"/>
                    </a:lnTo>
                    <a:lnTo>
                      <a:pt x="98" y="130"/>
                    </a:lnTo>
                    <a:lnTo>
                      <a:pt x="92" y="132"/>
                    </a:lnTo>
                    <a:lnTo>
                      <a:pt x="88" y="132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4" y="134"/>
                    </a:lnTo>
                    <a:lnTo>
                      <a:pt x="70" y="138"/>
                    </a:lnTo>
                    <a:lnTo>
                      <a:pt x="68" y="148"/>
                    </a:lnTo>
                    <a:lnTo>
                      <a:pt x="68" y="158"/>
                    </a:lnTo>
                    <a:lnTo>
                      <a:pt x="70" y="166"/>
                    </a:lnTo>
                    <a:lnTo>
                      <a:pt x="74" y="168"/>
                    </a:lnTo>
                    <a:lnTo>
                      <a:pt x="76" y="168"/>
                    </a:lnTo>
                    <a:lnTo>
                      <a:pt x="84" y="168"/>
                    </a:lnTo>
                    <a:lnTo>
                      <a:pt x="100" y="158"/>
                    </a:lnTo>
                    <a:lnTo>
                      <a:pt x="98" y="176"/>
                    </a:lnTo>
                    <a:lnTo>
                      <a:pt x="94" y="190"/>
                    </a:lnTo>
                    <a:lnTo>
                      <a:pt x="88" y="204"/>
                    </a:lnTo>
                    <a:lnTo>
                      <a:pt x="82" y="214"/>
                    </a:lnTo>
                    <a:lnTo>
                      <a:pt x="74" y="222"/>
                    </a:lnTo>
                    <a:lnTo>
                      <a:pt x="64" y="226"/>
                    </a:lnTo>
                    <a:lnTo>
                      <a:pt x="54" y="230"/>
                    </a:lnTo>
                    <a:lnTo>
                      <a:pt x="42" y="230"/>
                    </a:lnTo>
                    <a:lnTo>
                      <a:pt x="32" y="226"/>
                    </a:lnTo>
                    <a:lnTo>
                      <a:pt x="26" y="220"/>
                    </a:lnTo>
                    <a:lnTo>
                      <a:pt x="22" y="214"/>
                    </a:lnTo>
                    <a:lnTo>
                      <a:pt x="20" y="206"/>
                    </a:lnTo>
                    <a:lnTo>
                      <a:pt x="18" y="198"/>
                    </a:lnTo>
                    <a:lnTo>
                      <a:pt x="18" y="188"/>
                    </a:lnTo>
                    <a:lnTo>
                      <a:pt x="22" y="166"/>
                    </a:lnTo>
                    <a:lnTo>
                      <a:pt x="30" y="146"/>
                    </a:lnTo>
                    <a:lnTo>
                      <a:pt x="40" y="126"/>
                    </a:lnTo>
                    <a:lnTo>
                      <a:pt x="56" y="106"/>
                    </a:lnTo>
                    <a:lnTo>
                      <a:pt x="78" y="80"/>
                    </a:lnTo>
                    <a:lnTo>
                      <a:pt x="106" y="56"/>
                    </a:lnTo>
                    <a:lnTo>
                      <a:pt x="130" y="40"/>
                    </a:lnTo>
                    <a:lnTo>
                      <a:pt x="152" y="28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4" y="16"/>
                    </a:lnTo>
                    <a:lnTo>
                      <a:pt x="152" y="8"/>
                    </a:lnTo>
                    <a:lnTo>
                      <a:pt x="148" y="4"/>
                    </a:lnTo>
                    <a:lnTo>
                      <a:pt x="142" y="0"/>
                    </a:lnTo>
                    <a:lnTo>
                      <a:pt x="138" y="2"/>
                    </a:lnTo>
                    <a:lnTo>
                      <a:pt x="132" y="2"/>
                    </a:lnTo>
                    <a:lnTo>
                      <a:pt x="118" y="10"/>
                    </a:lnTo>
                    <a:lnTo>
                      <a:pt x="104" y="22"/>
                    </a:lnTo>
                    <a:lnTo>
                      <a:pt x="86" y="40"/>
                    </a:lnTo>
                    <a:lnTo>
                      <a:pt x="56" y="72"/>
                    </a:lnTo>
                    <a:lnTo>
                      <a:pt x="34" y="106"/>
                    </a:lnTo>
                    <a:lnTo>
                      <a:pt x="20" y="130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2" y="216"/>
                    </a:lnTo>
                    <a:lnTo>
                      <a:pt x="4" y="226"/>
                    </a:lnTo>
                    <a:lnTo>
                      <a:pt x="10" y="234"/>
                    </a:lnTo>
                    <a:lnTo>
                      <a:pt x="14" y="240"/>
                    </a:lnTo>
                    <a:lnTo>
                      <a:pt x="20" y="244"/>
                    </a:lnTo>
                    <a:lnTo>
                      <a:pt x="26" y="246"/>
                    </a:lnTo>
                    <a:lnTo>
                      <a:pt x="34" y="248"/>
                    </a:lnTo>
                    <a:lnTo>
                      <a:pt x="50" y="248"/>
                    </a:lnTo>
                    <a:lnTo>
                      <a:pt x="70" y="246"/>
                    </a:lnTo>
                    <a:lnTo>
                      <a:pt x="64" y="264"/>
                    </a:lnTo>
                    <a:lnTo>
                      <a:pt x="64" y="266"/>
                    </a:lnTo>
                    <a:lnTo>
                      <a:pt x="66" y="272"/>
                    </a:lnTo>
                    <a:lnTo>
                      <a:pt x="68" y="276"/>
                    </a:lnTo>
                    <a:lnTo>
                      <a:pt x="72" y="278"/>
                    </a:lnTo>
                    <a:lnTo>
                      <a:pt x="76" y="278"/>
                    </a:lnTo>
                    <a:lnTo>
                      <a:pt x="80" y="278"/>
                    </a:lnTo>
                    <a:lnTo>
                      <a:pt x="84" y="274"/>
                    </a:lnTo>
                    <a:lnTo>
                      <a:pt x="88" y="264"/>
                    </a:lnTo>
                    <a:lnTo>
                      <a:pt x="94" y="244"/>
                    </a:lnTo>
                    <a:lnTo>
                      <a:pt x="104" y="218"/>
                    </a:lnTo>
                    <a:lnTo>
                      <a:pt x="120" y="172"/>
                    </a:lnTo>
                    <a:lnTo>
                      <a:pt x="128" y="146"/>
                    </a:lnTo>
                    <a:lnTo>
                      <a:pt x="134" y="122"/>
                    </a:lnTo>
                    <a:close/>
                    <a:moveTo>
                      <a:pt x="74" y="246"/>
                    </a:moveTo>
                    <a:lnTo>
                      <a:pt x="74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45"/>
              <p:cNvSpPr>
                <a:spLocks/>
              </p:cNvSpPr>
              <p:nvPr/>
            </p:nvSpPr>
            <p:spPr bwMode="auto">
              <a:xfrm>
                <a:off x="8002588" y="2289175"/>
                <a:ext cx="577850" cy="419100"/>
              </a:xfrm>
              <a:custGeom>
                <a:avLst/>
                <a:gdLst>
                  <a:gd name="T0" fmla="*/ 2147483647 w 364"/>
                  <a:gd name="T1" fmla="*/ 2147483647 h 264"/>
                  <a:gd name="T2" fmla="*/ 2147483647 w 364"/>
                  <a:gd name="T3" fmla="*/ 2147483647 h 264"/>
                  <a:gd name="T4" fmla="*/ 2147483647 w 364"/>
                  <a:gd name="T5" fmla="*/ 2147483647 h 264"/>
                  <a:gd name="T6" fmla="*/ 2147483647 w 364"/>
                  <a:gd name="T7" fmla="*/ 2147483647 h 264"/>
                  <a:gd name="T8" fmla="*/ 2147483647 w 364"/>
                  <a:gd name="T9" fmla="*/ 2147483647 h 264"/>
                  <a:gd name="T10" fmla="*/ 2147483647 w 364"/>
                  <a:gd name="T11" fmla="*/ 2147483647 h 264"/>
                  <a:gd name="T12" fmla="*/ 2147483647 w 364"/>
                  <a:gd name="T13" fmla="*/ 2147483647 h 264"/>
                  <a:gd name="T14" fmla="*/ 2147483647 w 364"/>
                  <a:gd name="T15" fmla="*/ 0 h 264"/>
                  <a:gd name="T16" fmla="*/ 2147483647 w 364"/>
                  <a:gd name="T17" fmla="*/ 2147483647 h 264"/>
                  <a:gd name="T18" fmla="*/ 2147483647 w 364"/>
                  <a:gd name="T19" fmla="*/ 2147483647 h 264"/>
                  <a:gd name="T20" fmla="*/ 2147483647 w 364"/>
                  <a:gd name="T21" fmla="*/ 2147483647 h 264"/>
                  <a:gd name="T22" fmla="*/ 2147483647 w 364"/>
                  <a:gd name="T23" fmla="*/ 2147483647 h 264"/>
                  <a:gd name="T24" fmla="*/ 2147483647 w 364"/>
                  <a:gd name="T25" fmla="*/ 2147483647 h 264"/>
                  <a:gd name="T26" fmla="*/ 2147483647 w 364"/>
                  <a:gd name="T27" fmla="*/ 2147483647 h 264"/>
                  <a:gd name="T28" fmla="*/ 2147483647 w 364"/>
                  <a:gd name="T29" fmla="*/ 2147483647 h 264"/>
                  <a:gd name="T30" fmla="*/ 2147483647 w 364"/>
                  <a:gd name="T31" fmla="*/ 2147483647 h 264"/>
                  <a:gd name="T32" fmla="*/ 2147483647 w 364"/>
                  <a:gd name="T33" fmla="*/ 2147483647 h 264"/>
                  <a:gd name="T34" fmla="*/ 2147483647 w 364"/>
                  <a:gd name="T35" fmla="*/ 2147483647 h 264"/>
                  <a:gd name="T36" fmla="*/ 2147483647 w 364"/>
                  <a:gd name="T37" fmla="*/ 2147483647 h 264"/>
                  <a:gd name="T38" fmla="*/ 2147483647 w 364"/>
                  <a:gd name="T39" fmla="*/ 2147483647 h 264"/>
                  <a:gd name="T40" fmla="*/ 2147483647 w 364"/>
                  <a:gd name="T41" fmla="*/ 2147483647 h 264"/>
                  <a:gd name="T42" fmla="*/ 2147483647 w 364"/>
                  <a:gd name="T43" fmla="*/ 2147483647 h 264"/>
                  <a:gd name="T44" fmla="*/ 2147483647 w 364"/>
                  <a:gd name="T45" fmla="*/ 2147483647 h 264"/>
                  <a:gd name="T46" fmla="*/ 2147483647 w 364"/>
                  <a:gd name="T47" fmla="*/ 2147483647 h 264"/>
                  <a:gd name="T48" fmla="*/ 2147483647 w 364"/>
                  <a:gd name="T49" fmla="*/ 2147483647 h 264"/>
                  <a:gd name="T50" fmla="*/ 2147483647 w 364"/>
                  <a:gd name="T51" fmla="*/ 2147483647 h 264"/>
                  <a:gd name="T52" fmla="*/ 2147483647 w 364"/>
                  <a:gd name="T53" fmla="*/ 2147483647 h 264"/>
                  <a:gd name="T54" fmla="*/ 2147483647 w 364"/>
                  <a:gd name="T55" fmla="*/ 2147483647 h 264"/>
                  <a:gd name="T56" fmla="*/ 2147483647 w 364"/>
                  <a:gd name="T57" fmla="*/ 2147483647 h 264"/>
                  <a:gd name="T58" fmla="*/ 2147483647 w 364"/>
                  <a:gd name="T59" fmla="*/ 2147483647 h 264"/>
                  <a:gd name="T60" fmla="*/ 2147483647 w 364"/>
                  <a:gd name="T61" fmla="*/ 2147483647 h 264"/>
                  <a:gd name="T62" fmla="*/ 2147483647 w 364"/>
                  <a:gd name="T63" fmla="*/ 2147483647 h 264"/>
                  <a:gd name="T64" fmla="*/ 2147483647 w 364"/>
                  <a:gd name="T65" fmla="*/ 2147483647 h 264"/>
                  <a:gd name="T66" fmla="*/ 2147483647 w 364"/>
                  <a:gd name="T67" fmla="*/ 2147483647 h 264"/>
                  <a:gd name="T68" fmla="*/ 2147483647 w 364"/>
                  <a:gd name="T69" fmla="*/ 2147483647 h 264"/>
                  <a:gd name="T70" fmla="*/ 2147483647 w 364"/>
                  <a:gd name="T71" fmla="*/ 2147483647 h 264"/>
                  <a:gd name="T72" fmla="*/ 2147483647 w 364"/>
                  <a:gd name="T73" fmla="*/ 2147483647 h 264"/>
                  <a:gd name="T74" fmla="*/ 2147483647 w 364"/>
                  <a:gd name="T75" fmla="*/ 2147483647 h 264"/>
                  <a:gd name="T76" fmla="*/ 2147483647 w 364"/>
                  <a:gd name="T77" fmla="*/ 2147483647 h 264"/>
                  <a:gd name="T78" fmla="*/ 2147483647 w 364"/>
                  <a:gd name="T79" fmla="*/ 2147483647 h 264"/>
                  <a:gd name="T80" fmla="*/ 2147483647 w 364"/>
                  <a:gd name="T81" fmla="*/ 2147483647 h 264"/>
                  <a:gd name="T82" fmla="*/ 2147483647 w 364"/>
                  <a:gd name="T83" fmla="*/ 2147483647 h 264"/>
                  <a:gd name="T84" fmla="*/ 2147483647 w 364"/>
                  <a:gd name="T85" fmla="*/ 2147483647 h 264"/>
                  <a:gd name="T86" fmla="*/ 2147483647 w 364"/>
                  <a:gd name="T87" fmla="*/ 2147483647 h 264"/>
                  <a:gd name="T88" fmla="*/ 2147483647 w 364"/>
                  <a:gd name="T89" fmla="*/ 2147483647 h 264"/>
                  <a:gd name="T90" fmla="*/ 2147483647 w 364"/>
                  <a:gd name="T91" fmla="*/ 2147483647 h 264"/>
                  <a:gd name="T92" fmla="*/ 2147483647 w 364"/>
                  <a:gd name="T93" fmla="*/ 2147483647 h 264"/>
                  <a:gd name="T94" fmla="*/ 2147483647 w 364"/>
                  <a:gd name="T95" fmla="*/ 2147483647 h 264"/>
                  <a:gd name="T96" fmla="*/ 2147483647 w 364"/>
                  <a:gd name="T97" fmla="*/ 2147483647 h 264"/>
                  <a:gd name="T98" fmla="*/ 2147483647 w 364"/>
                  <a:gd name="T99" fmla="*/ 2147483647 h 264"/>
                  <a:gd name="T100" fmla="*/ 2147483647 w 364"/>
                  <a:gd name="T101" fmla="*/ 2147483647 h 264"/>
                  <a:gd name="T102" fmla="*/ 2147483647 w 364"/>
                  <a:gd name="T103" fmla="*/ 2147483647 h 264"/>
                  <a:gd name="T104" fmla="*/ 2147483647 w 364"/>
                  <a:gd name="T105" fmla="*/ 2147483647 h 264"/>
                  <a:gd name="T106" fmla="*/ 2147483647 w 364"/>
                  <a:gd name="T107" fmla="*/ 2147483647 h 264"/>
                  <a:gd name="T108" fmla="*/ 2147483647 w 364"/>
                  <a:gd name="T109" fmla="*/ 2147483647 h 264"/>
                  <a:gd name="T110" fmla="*/ 2147483647 w 364"/>
                  <a:gd name="T111" fmla="*/ 2147483647 h 264"/>
                  <a:gd name="T112" fmla="*/ 2147483647 w 364"/>
                  <a:gd name="T113" fmla="*/ 2147483647 h 264"/>
                  <a:gd name="T114" fmla="*/ 2147483647 w 364"/>
                  <a:gd name="T115" fmla="*/ 2147483647 h 2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4"/>
                  <a:gd name="T175" fmla="*/ 0 h 264"/>
                  <a:gd name="T176" fmla="*/ 364 w 364"/>
                  <a:gd name="T177" fmla="*/ 264 h 2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4" h="264">
                    <a:moveTo>
                      <a:pt x="364" y="24"/>
                    </a:moveTo>
                    <a:lnTo>
                      <a:pt x="364" y="24"/>
                    </a:lnTo>
                    <a:lnTo>
                      <a:pt x="362" y="16"/>
                    </a:lnTo>
                    <a:lnTo>
                      <a:pt x="360" y="14"/>
                    </a:lnTo>
                    <a:lnTo>
                      <a:pt x="356" y="12"/>
                    </a:lnTo>
                    <a:lnTo>
                      <a:pt x="352" y="10"/>
                    </a:lnTo>
                    <a:lnTo>
                      <a:pt x="342" y="10"/>
                    </a:lnTo>
                    <a:lnTo>
                      <a:pt x="332" y="12"/>
                    </a:lnTo>
                    <a:lnTo>
                      <a:pt x="320" y="14"/>
                    </a:lnTo>
                    <a:lnTo>
                      <a:pt x="308" y="20"/>
                    </a:lnTo>
                    <a:lnTo>
                      <a:pt x="264" y="40"/>
                    </a:lnTo>
                    <a:lnTo>
                      <a:pt x="242" y="46"/>
                    </a:lnTo>
                    <a:lnTo>
                      <a:pt x="232" y="48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4" y="46"/>
                    </a:lnTo>
                    <a:lnTo>
                      <a:pt x="222" y="34"/>
                    </a:lnTo>
                    <a:lnTo>
                      <a:pt x="230" y="18"/>
                    </a:lnTo>
                    <a:lnTo>
                      <a:pt x="230" y="4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224" y="2"/>
                    </a:lnTo>
                    <a:lnTo>
                      <a:pt x="220" y="4"/>
                    </a:lnTo>
                    <a:lnTo>
                      <a:pt x="216" y="8"/>
                    </a:lnTo>
                    <a:lnTo>
                      <a:pt x="210" y="18"/>
                    </a:lnTo>
                    <a:lnTo>
                      <a:pt x="204" y="32"/>
                    </a:lnTo>
                    <a:lnTo>
                      <a:pt x="194" y="54"/>
                    </a:lnTo>
                    <a:lnTo>
                      <a:pt x="168" y="126"/>
                    </a:lnTo>
                    <a:lnTo>
                      <a:pt x="152" y="172"/>
                    </a:lnTo>
                    <a:lnTo>
                      <a:pt x="152" y="152"/>
                    </a:lnTo>
                    <a:lnTo>
                      <a:pt x="150" y="108"/>
                    </a:lnTo>
                    <a:lnTo>
                      <a:pt x="146" y="88"/>
                    </a:lnTo>
                    <a:lnTo>
                      <a:pt x="140" y="72"/>
                    </a:lnTo>
                    <a:lnTo>
                      <a:pt x="136" y="66"/>
                    </a:lnTo>
                    <a:lnTo>
                      <a:pt x="134" y="74"/>
                    </a:lnTo>
                    <a:lnTo>
                      <a:pt x="126" y="96"/>
                    </a:lnTo>
                    <a:lnTo>
                      <a:pt x="112" y="138"/>
                    </a:lnTo>
                    <a:lnTo>
                      <a:pt x="96" y="178"/>
                    </a:lnTo>
                    <a:lnTo>
                      <a:pt x="78" y="216"/>
                    </a:lnTo>
                    <a:lnTo>
                      <a:pt x="78" y="218"/>
                    </a:lnTo>
                    <a:lnTo>
                      <a:pt x="78" y="226"/>
                    </a:lnTo>
                    <a:lnTo>
                      <a:pt x="74" y="222"/>
                    </a:lnTo>
                    <a:lnTo>
                      <a:pt x="66" y="218"/>
                    </a:lnTo>
                    <a:lnTo>
                      <a:pt x="54" y="220"/>
                    </a:lnTo>
                    <a:lnTo>
                      <a:pt x="46" y="220"/>
                    </a:lnTo>
                    <a:lnTo>
                      <a:pt x="34" y="218"/>
                    </a:lnTo>
                    <a:lnTo>
                      <a:pt x="30" y="214"/>
                    </a:lnTo>
                    <a:lnTo>
                      <a:pt x="26" y="212"/>
                    </a:lnTo>
                    <a:lnTo>
                      <a:pt x="24" y="206"/>
                    </a:lnTo>
                    <a:lnTo>
                      <a:pt x="22" y="202"/>
                    </a:lnTo>
                    <a:lnTo>
                      <a:pt x="22" y="190"/>
                    </a:lnTo>
                    <a:lnTo>
                      <a:pt x="24" y="176"/>
                    </a:lnTo>
                    <a:lnTo>
                      <a:pt x="26" y="164"/>
                    </a:lnTo>
                    <a:lnTo>
                      <a:pt x="30" y="156"/>
                    </a:lnTo>
                    <a:lnTo>
                      <a:pt x="34" y="148"/>
                    </a:lnTo>
                    <a:lnTo>
                      <a:pt x="44" y="142"/>
                    </a:lnTo>
                    <a:lnTo>
                      <a:pt x="56" y="138"/>
                    </a:lnTo>
                    <a:lnTo>
                      <a:pt x="72" y="132"/>
                    </a:lnTo>
                    <a:lnTo>
                      <a:pt x="80" y="128"/>
                    </a:lnTo>
                    <a:lnTo>
                      <a:pt x="82" y="126"/>
                    </a:lnTo>
                    <a:lnTo>
                      <a:pt x="82" y="124"/>
                    </a:lnTo>
                    <a:lnTo>
                      <a:pt x="80" y="120"/>
                    </a:lnTo>
                    <a:lnTo>
                      <a:pt x="78" y="116"/>
                    </a:lnTo>
                    <a:lnTo>
                      <a:pt x="72" y="112"/>
                    </a:lnTo>
                    <a:lnTo>
                      <a:pt x="68" y="108"/>
                    </a:lnTo>
                    <a:lnTo>
                      <a:pt x="56" y="104"/>
                    </a:lnTo>
                    <a:lnTo>
                      <a:pt x="74" y="64"/>
                    </a:lnTo>
                    <a:lnTo>
                      <a:pt x="80" y="54"/>
                    </a:lnTo>
                    <a:lnTo>
                      <a:pt x="84" y="48"/>
                    </a:lnTo>
                    <a:lnTo>
                      <a:pt x="90" y="44"/>
                    </a:lnTo>
                    <a:lnTo>
                      <a:pt x="94" y="44"/>
                    </a:lnTo>
                    <a:lnTo>
                      <a:pt x="104" y="46"/>
                    </a:lnTo>
                    <a:lnTo>
                      <a:pt x="114" y="48"/>
                    </a:lnTo>
                    <a:lnTo>
                      <a:pt x="126" y="46"/>
                    </a:lnTo>
                    <a:lnTo>
                      <a:pt x="136" y="42"/>
                    </a:lnTo>
                    <a:lnTo>
                      <a:pt x="140" y="38"/>
                    </a:lnTo>
                    <a:lnTo>
                      <a:pt x="136" y="36"/>
                    </a:lnTo>
                    <a:lnTo>
                      <a:pt x="114" y="22"/>
                    </a:lnTo>
                    <a:lnTo>
                      <a:pt x="108" y="18"/>
                    </a:lnTo>
                    <a:lnTo>
                      <a:pt x="100" y="18"/>
                    </a:lnTo>
                    <a:lnTo>
                      <a:pt x="88" y="18"/>
                    </a:lnTo>
                    <a:lnTo>
                      <a:pt x="78" y="20"/>
                    </a:lnTo>
                    <a:lnTo>
                      <a:pt x="70" y="26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44" y="86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0" y="130"/>
                    </a:lnTo>
                    <a:lnTo>
                      <a:pt x="12" y="154"/>
                    </a:lnTo>
                    <a:lnTo>
                      <a:pt x="4" y="178"/>
                    </a:lnTo>
                    <a:lnTo>
                      <a:pt x="0" y="190"/>
                    </a:lnTo>
                    <a:lnTo>
                      <a:pt x="0" y="202"/>
                    </a:lnTo>
                    <a:lnTo>
                      <a:pt x="2" y="212"/>
                    </a:lnTo>
                    <a:lnTo>
                      <a:pt x="6" y="222"/>
                    </a:lnTo>
                    <a:lnTo>
                      <a:pt x="12" y="228"/>
                    </a:lnTo>
                    <a:lnTo>
                      <a:pt x="24" y="236"/>
                    </a:lnTo>
                    <a:lnTo>
                      <a:pt x="36" y="240"/>
                    </a:lnTo>
                    <a:lnTo>
                      <a:pt x="56" y="240"/>
                    </a:lnTo>
                    <a:lnTo>
                      <a:pt x="68" y="240"/>
                    </a:lnTo>
                    <a:lnTo>
                      <a:pt x="76" y="238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4"/>
                    </a:lnTo>
                    <a:lnTo>
                      <a:pt x="80" y="230"/>
                    </a:lnTo>
                    <a:lnTo>
                      <a:pt x="82" y="232"/>
                    </a:lnTo>
                    <a:lnTo>
                      <a:pt x="84" y="232"/>
                    </a:lnTo>
                    <a:lnTo>
                      <a:pt x="86" y="232"/>
                    </a:lnTo>
                    <a:lnTo>
                      <a:pt x="90" y="232"/>
                    </a:lnTo>
                    <a:lnTo>
                      <a:pt x="94" y="226"/>
                    </a:lnTo>
                    <a:lnTo>
                      <a:pt x="102" y="212"/>
                    </a:lnTo>
                    <a:lnTo>
                      <a:pt x="114" y="190"/>
                    </a:lnTo>
                    <a:lnTo>
                      <a:pt x="132" y="154"/>
                    </a:lnTo>
                    <a:lnTo>
                      <a:pt x="132" y="194"/>
                    </a:lnTo>
                    <a:lnTo>
                      <a:pt x="132" y="250"/>
                    </a:lnTo>
                    <a:lnTo>
                      <a:pt x="132" y="256"/>
                    </a:lnTo>
                    <a:lnTo>
                      <a:pt x="138" y="252"/>
                    </a:lnTo>
                    <a:lnTo>
                      <a:pt x="144" y="250"/>
                    </a:lnTo>
                    <a:lnTo>
                      <a:pt x="152" y="244"/>
                    </a:lnTo>
                    <a:lnTo>
                      <a:pt x="156" y="234"/>
                    </a:lnTo>
                    <a:lnTo>
                      <a:pt x="160" y="220"/>
                    </a:lnTo>
                    <a:lnTo>
                      <a:pt x="164" y="200"/>
                    </a:lnTo>
                    <a:lnTo>
                      <a:pt x="172" y="168"/>
                    </a:lnTo>
                    <a:lnTo>
                      <a:pt x="192" y="106"/>
                    </a:lnTo>
                    <a:lnTo>
                      <a:pt x="200" y="82"/>
                    </a:lnTo>
                    <a:lnTo>
                      <a:pt x="202" y="88"/>
                    </a:lnTo>
                    <a:lnTo>
                      <a:pt x="206" y="90"/>
                    </a:lnTo>
                    <a:lnTo>
                      <a:pt x="208" y="90"/>
                    </a:lnTo>
                    <a:lnTo>
                      <a:pt x="210" y="90"/>
                    </a:lnTo>
                    <a:lnTo>
                      <a:pt x="228" y="74"/>
                    </a:lnTo>
                    <a:lnTo>
                      <a:pt x="264" y="62"/>
                    </a:lnTo>
                    <a:lnTo>
                      <a:pt x="256" y="96"/>
                    </a:lnTo>
                    <a:lnTo>
                      <a:pt x="246" y="132"/>
                    </a:lnTo>
                    <a:lnTo>
                      <a:pt x="220" y="198"/>
                    </a:lnTo>
                    <a:lnTo>
                      <a:pt x="210" y="228"/>
                    </a:lnTo>
                    <a:lnTo>
                      <a:pt x="204" y="250"/>
                    </a:lnTo>
                    <a:lnTo>
                      <a:pt x="202" y="252"/>
                    </a:lnTo>
                    <a:lnTo>
                      <a:pt x="206" y="254"/>
                    </a:lnTo>
                    <a:lnTo>
                      <a:pt x="216" y="260"/>
                    </a:lnTo>
                    <a:lnTo>
                      <a:pt x="222" y="264"/>
                    </a:lnTo>
                    <a:lnTo>
                      <a:pt x="222" y="258"/>
                    </a:lnTo>
                    <a:lnTo>
                      <a:pt x="230" y="228"/>
                    </a:lnTo>
                    <a:lnTo>
                      <a:pt x="240" y="200"/>
                    </a:lnTo>
                    <a:lnTo>
                      <a:pt x="262" y="144"/>
                    </a:lnTo>
                    <a:lnTo>
                      <a:pt x="268" y="126"/>
                    </a:lnTo>
                    <a:lnTo>
                      <a:pt x="274" y="104"/>
                    </a:lnTo>
                    <a:lnTo>
                      <a:pt x="286" y="52"/>
                    </a:lnTo>
                    <a:lnTo>
                      <a:pt x="294" y="48"/>
                    </a:lnTo>
                    <a:lnTo>
                      <a:pt x="310" y="42"/>
                    </a:lnTo>
                    <a:lnTo>
                      <a:pt x="326" y="38"/>
                    </a:lnTo>
                    <a:lnTo>
                      <a:pt x="332" y="38"/>
                    </a:lnTo>
                    <a:lnTo>
                      <a:pt x="338" y="38"/>
                    </a:lnTo>
                    <a:lnTo>
                      <a:pt x="334" y="48"/>
                    </a:lnTo>
                    <a:lnTo>
                      <a:pt x="332" y="52"/>
                    </a:lnTo>
                    <a:lnTo>
                      <a:pt x="338" y="54"/>
                    </a:lnTo>
                    <a:lnTo>
                      <a:pt x="346" y="52"/>
                    </a:lnTo>
                    <a:lnTo>
                      <a:pt x="352" y="48"/>
                    </a:lnTo>
                    <a:lnTo>
                      <a:pt x="358" y="38"/>
                    </a:lnTo>
                    <a:lnTo>
                      <a:pt x="364" y="26"/>
                    </a:lnTo>
                    <a:lnTo>
                      <a:pt x="36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46"/>
              <p:cNvSpPr>
                <a:spLocks noEditPoints="1"/>
              </p:cNvSpPr>
              <p:nvPr/>
            </p:nvSpPr>
            <p:spPr bwMode="auto">
              <a:xfrm>
                <a:off x="8456613" y="2295525"/>
                <a:ext cx="263525" cy="447675"/>
              </a:xfrm>
              <a:custGeom>
                <a:avLst/>
                <a:gdLst>
                  <a:gd name="T0" fmla="*/ 2147483647 w 166"/>
                  <a:gd name="T1" fmla="*/ 2147483647 h 282"/>
                  <a:gd name="T2" fmla="*/ 2147483647 w 166"/>
                  <a:gd name="T3" fmla="*/ 2147483647 h 282"/>
                  <a:gd name="T4" fmla="*/ 2147483647 w 166"/>
                  <a:gd name="T5" fmla="*/ 2147483647 h 282"/>
                  <a:gd name="T6" fmla="*/ 2147483647 w 166"/>
                  <a:gd name="T7" fmla="*/ 2147483647 h 282"/>
                  <a:gd name="T8" fmla="*/ 2147483647 w 166"/>
                  <a:gd name="T9" fmla="*/ 2147483647 h 282"/>
                  <a:gd name="T10" fmla="*/ 2147483647 w 166"/>
                  <a:gd name="T11" fmla="*/ 2147483647 h 282"/>
                  <a:gd name="T12" fmla="*/ 2147483647 w 166"/>
                  <a:gd name="T13" fmla="*/ 2147483647 h 282"/>
                  <a:gd name="T14" fmla="*/ 2147483647 w 166"/>
                  <a:gd name="T15" fmla="*/ 2147483647 h 282"/>
                  <a:gd name="T16" fmla="*/ 2147483647 w 166"/>
                  <a:gd name="T17" fmla="*/ 2147483647 h 282"/>
                  <a:gd name="T18" fmla="*/ 2147483647 w 166"/>
                  <a:gd name="T19" fmla="*/ 2147483647 h 282"/>
                  <a:gd name="T20" fmla="*/ 2147483647 w 166"/>
                  <a:gd name="T21" fmla="*/ 2147483647 h 282"/>
                  <a:gd name="T22" fmla="*/ 0 w 166"/>
                  <a:gd name="T23" fmla="*/ 2147483647 h 282"/>
                  <a:gd name="T24" fmla="*/ 0 w 166"/>
                  <a:gd name="T25" fmla="*/ 2147483647 h 282"/>
                  <a:gd name="T26" fmla="*/ 0 w 166"/>
                  <a:gd name="T27" fmla="*/ 2147483647 h 282"/>
                  <a:gd name="T28" fmla="*/ 2147483647 w 166"/>
                  <a:gd name="T29" fmla="*/ 2147483647 h 282"/>
                  <a:gd name="T30" fmla="*/ 2147483647 w 166"/>
                  <a:gd name="T31" fmla="*/ 2147483647 h 282"/>
                  <a:gd name="T32" fmla="*/ 2147483647 w 166"/>
                  <a:gd name="T33" fmla="*/ 2147483647 h 282"/>
                  <a:gd name="T34" fmla="*/ 2147483647 w 166"/>
                  <a:gd name="T35" fmla="*/ 2147483647 h 282"/>
                  <a:gd name="T36" fmla="*/ 2147483647 w 166"/>
                  <a:gd name="T37" fmla="*/ 2147483647 h 282"/>
                  <a:gd name="T38" fmla="*/ 2147483647 w 166"/>
                  <a:gd name="T39" fmla="*/ 2147483647 h 282"/>
                  <a:gd name="T40" fmla="*/ 2147483647 w 166"/>
                  <a:gd name="T41" fmla="*/ 2147483647 h 282"/>
                  <a:gd name="T42" fmla="*/ 2147483647 w 166"/>
                  <a:gd name="T43" fmla="*/ 2147483647 h 282"/>
                  <a:gd name="T44" fmla="*/ 2147483647 w 166"/>
                  <a:gd name="T45" fmla="*/ 2147483647 h 282"/>
                  <a:gd name="T46" fmla="*/ 2147483647 w 166"/>
                  <a:gd name="T47" fmla="*/ 2147483647 h 282"/>
                  <a:gd name="T48" fmla="*/ 2147483647 w 166"/>
                  <a:gd name="T49" fmla="*/ 2147483647 h 282"/>
                  <a:gd name="T50" fmla="*/ 2147483647 w 166"/>
                  <a:gd name="T51" fmla="*/ 2147483647 h 282"/>
                  <a:gd name="T52" fmla="*/ 2147483647 w 166"/>
                  <a:gd name="T53" fmla="*/ 2147483647 h 282"/>
                  <a:gd name="T54" fmla="*/ 2147483647 w 166"/>
                  <a:gd name="T55" fmla="*/ 2147483647 h 282"/>
                  <a:gd name="T56" fmla="*/ 2147483647 w 166"/>
                  <a:gd name="T57" fmla="*/ 2147483647 h 282"/>
                  <a:gd name="T58" fmla="*/ 2147483647 w 166"/>
                  <a:gd name="T59" fmla="*/ 2147483647 h 282"/>
                  <a:gd name="T60" fmla="*/ 2147483647 w 166"/>
                  <a:gd name="T61" fmla="*/ 2147483647 h 282"/>
                  <a:gd name="T62" fmla="*/ 2147483647 w 166"/>
                  <a:gd name="T63" fmla="*/ 2147483647 h 282"/>
                  <a:gd name="T64" fmla="*/ 2147483647 w 166"/>
                  <a:gd name="T65" fmla="*/ 2147483647 h 282"/>
                  <a:gd name="T66" fmla="*/ 2147483647 w 166"/>
                  <a:gd name="T67" fmla="*/ 2147483647 h 282"/>
                  <a:gd name="T68" fmla="*/ 2147483647 w 166"/>
                  <a:gd name="T69" fmla="*/ 2147483647 h 282"/>
                  <a:gd name="T70" fmla="*/ 2147483647 w 166"/>
                  <a:gd name="T71" fmla="*/ 2147483647 h 282"/>
                  <a:gd name="T72" fmla="*/ 2147483647 w 166"/>
                  <a:gd name="T73" fmla="*/ 2147483647 h 282"/>
                  <a:gd name="T74" fmla="*/ 2147483647 w 166"/>
                  <a:gd name="T75" fmla="*/ 2147483647 h 282"/>
                  <a:gd name="T76" fmla="*/ 2147483647 w 166"/>
                  <a:gd name="T77" fmla="*/ 2147483647 h 282"/>
                  <a:gd name="T78" fmla="*/ 2147483647 w 166"/>
                  <a:gd name="T79" fmla="*/ 2147483647 h 282"/>
                  <a:gd name="T80" fmla="*/ 2147483647 w 166"/>
                  <a:gd name="T81" fmla="*/ 2147483647 h 282"/>
                  <a:gd name="T82" fmla="*/ 2147483647 w 166"/>
                  <a:gd name="T83" fmla="*/ 2147483647 h 282"/>
                  <a:gd name="T84" fmla="*/ 2147483647 w 166"/>
                  <a:gd name="T85" fmla="*/ 2147483647 h 282"/>
                  <a:gd name="T86" fmla="*/ 2147483647 w 166"/>
                  <a:gd name="T87" fmla="*/ 2147483647 h 282"/>
                  <a:gd name="T88" fmla="*/ 2147483647 w 166"/>
                  <a:gd name="T89" fmla="*/ 2147483647 h 282"/>
                  <a:gd name="T90" fmla="*/ 2147483647 w 166"/>
                  <a:gd name="T91" fmla="*/ 2147483647 h 282"/>
                  <a:gd name="T92" fmla="*/ 2147483647 w 166"/>
                  <a:gd name="T93" fmla="*/ 2147483647 h 282"/>
                  <a:gd name="T94" fmla="*/ 2147483647 w 166"/>
                  <a:gd name="T95" fmla="*/ 2147483647 h 282"/>
                  <a:gd name="T96" fmla="*/ 2147483647 w 166"/>
                  <a:gd name="T97" fmla="*/ 2147483647 h 282"/>
                  <a:gd name="T98" fmla="*/ 2147483647 w 166"/>
                  <a:gd name="T99" fmla="*/ 2147483647 h 282"/>
                  <a:gd name="T100" fmla="*/ 2147483647 w 166"/>
                  <a:gd name="T101" fmla="*/ 2147483647 h 282"/>
                  <a:gd name="T102" fmla="*/ 2147483647 w 166"/>
                  <a:gd name="T103" fmla="*/ 2147483647 h 282"/>
                  <a:gd name="T104" fmla="*/ 2147483647 w 166"/>
                  <a:gd name="T105" fmla="*/ 0 h 282"/>
                  <a:gd name="T106" fmla="*/ 2147483647 w 166"/>
                  <a:gd name="T107" fmla="*/ 0 h 282"/>
                  <a:gd name="T108" fmla="*/ 2147483647 w 166"/>
                  <a:gd name="T109" fmla="*/ 2147483647 h 282"/>
                  <a:gd name="T110" fmla="*/ 2147483647 w 166"/>
                  <a:gd name="T111" fmla="*/ 2147483647 h 2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6"/>
                  <a:gd name="T169" fmla="*/ 0 h 282"/>
                  <a:gd name="T170" fmla="*/ 166 w 166"/>
                  <a:gd name="T171" fmla="*/ 282 h 2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6" h="282">
                    <a:moveTo>
                      <a:pt x="50" y="252"/>
                    </a:moveTo>
                    <a:lnTo>
                      <a:pt x="50" y="252"/>
                    </a:lnTo>
                    <a:lnTo>
                      <a:pt x="46" y="268"/>
                    </a:lnTo>
                    <a:lnTo>
                      <a:pt x="42" y="276"/>
                    </a:lnTo>
                    <a:lnTo>
                      <a:pt x="36" y="280"/>
                    </a:lnTo>
                    <a:lnTo>
                      <a:pt x="28" y="282"/>
                    </a:lnTo>
                    <a:lnTo>
                      <a:pt x="18" y="282"/>
                    </a:lnTo>
                    <a:lnTo>
                      <a:pt x="8" y="280"/>
                    </a:lnTo>
                    <a:lnTo>
                      <a:pt x="4" y="276"/>
                    </a:lnTo>
                    <a:lnTo>
                      <a:pt x="0" y="270"/>
                    </a:lnTo>
                    <a:lnTo>
                      <a:pt x="0" y="260"/>
                    </a:lnTo>
                    <a:lnTo>
                      <a:pt x="2" y="254"/>
                    </a:lnTo>
                    <a:lnTo>
                      <a:pt x="8" y="250"/>
                    </a:lnTo>
                    <a:lnTo>
                      <a:pt x="16" y="248"/>
                    </a:lnTo>
                    <a:lnTo>
                      <a:pt x="26" y="246"/>
                    </a:lnTo>
                    <a:lnTo>
                      <a:pt x="40" y="248"/>
                    </a:lnTo>
                    <a:lnTo>
                      <a:pt x="50" y="252"/>
                    </a:lnTo>
                    <a:close/>
                    <a:moveTo>
                      <a:pt x="166" y="6"/>
                    </a:moveTo>
                    <a:lnTo>
                      <a:pt x="166" y="6"/>
                    </a:lnTo>
                    <a:lnTo>
                      <a:pt x="142" y="42"/>
                    </a:lnTo>
                    <a:lnTo>
                      <a:pt x="126" y="74"/>
                    </a:lnTo>
                    <a:lnTo>
                      <a:pt x="118" y="94"/>
                    </a:lnTo>
                    <a:lnTo>
                      <a:pt x="112" y="112"/>
                    </a:lnTo>
                    <a:lnTo>
                      <a:pt x="108" y="132"/>
                    </a:lnTo>
                    <a:lnTo>
                      <a:pt x="104" y="152"/>
                    </a:lnTo>
                    <a:lnTo>
                      <a:pt x="102" y="166"/>
                    </a:lnTo>
                    <a:lnTo>
                      <a:pt x="96" y="176"/>
                    </a:lnTo>
                    <a:lnTo>
                      <a:pt x="90" y="182"/>
                    </a:lnTo>
                    <a:lnTo>
                      <a:pt x="84" y="186"/>
                    </a:lnTo>
                    <a:lnTo>
                      <a:pt x="78" y="186"/>
                    </a:lnTo>
                    <a:lnTo>
                      <a:pt x="72" y="186"/>
                    </a:lnTo>
                    <a:lnTo>
                      <a:pt x="60" y="184"/>
                    </a:lnTo>
                    <a:lnTo>
                      <a:pt x="60" y="172"/>
                    </a:lnTo>
                    <a:lnTo>
                      <a:pt x="64" y="160"/>
                    </a:lnTo>
                    <a:lnTo>
                      <a:pt x="74" y="136"/>
                    </a:lnTo>
                    <a:lnTo>
                      <a:pt x="110" y="50"/>
                    </a:lnTo>
                    <a:lnTo>
                      <a:pt x="120" y="22"/>
                    </a:lnTo>
                    <a:lnTo>
                      <a:pt x="128" y="8"/>
                    </a:lnTo>
                    <a:lnTo>
                      <a:pt x="132" y="4"/>
                    </a:lnTo>
                    <a:lnTo>
                      <a:pt x="138" y="2"/>
                    </a:lnTo>
                    <a:lnTo>
                      <a:pt x="148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47"/>
              <p:cNvSpPr>
                <a:spLocks/>
              </p:cNvSpPr>
              <p:nvPr/>
            </p:nvSpPr>
            <p:spPr bwMode="auto">
              <a:xfrm>
                <a:off x="8367713" y="2797175"/>
                <a:ext cx="127000" cy="57150"/>
              </a:xfrm>
              <a:custGeom>
                <a:avLst/>
                <a:gdLst>
                  <a:gd name="T0" fmla="*/ 2147483647 w 80"/>
                  <a:gd name="T1" fmla="*/ 2147483647 h 36"/>
                  <a:gd name="T2" fmla="*/ 2147483647 w 80"/>
                  <a:gd name="T3" fmla="*/ 2147483647 h 36"/>
                  <a:gd name="T4" fmla="*/ 2147483647 w 80"/>
                  <a:gd name="T5" fmla="*/ 2147483647 h 36"/>
                  <a:gd name="T6" fmla="*/ 2147483647 w 80"/>
                  <a:gd name="T7" fmla="*/ 2147483647 h 36"/>
                  <a:gd name="T8" fmla="*/ 2147483647 w 80"/>
                  <a:gd name="T9" fmla="*/ 2147483647 h 36"/>
                  <a:gd name="T10" fmla="*/ 2147483647 w 80"/>
                  <a:gd name="T11" fmla="*/ 2147483647 h 36"/>
                  <a:gd name="T12" fmla="*/ 2147483647 w 80"/>
                  <a:gd name="T13" fmla="*/ 2147483647 h 36"/>
                  <a:gd name="T14" fmla="*/ 2147483647 w 80"/>
                  <a:gd name="T15" fmla="*/ 2147483647 h 36"/>
                  <a:gd name="T16" fmla="*/ 2147483647 w 80"/>
                  <a:gd name="T17" fmla="*/ 2147483647 h 36"/>
                  <a:gd name="T18" fmla="*/ 2147483647 w 80"/>
                  <a:gd name="T19" fmla="*/ 2147483647 h 36"/>
                  <a:gd name="T20" fmla="*/ 0 w 80"/>
                  <a:gd name="T21" fmla="*/ 0 h 36"/>
                  <a:gd name="T22" fmla="*/ 0 w 80"/>
                  <a:gd name="T23" fmla="*/ 0 h 36"/>
                  <a:gd name="T24" fmla="*/ 2147483647 w 80"/>
                  <a:gd name="T25" fmla="*/ 2147483647 h 36"/>
                  <a:gd name="T26" fmla="*/ 2147483647 w 80"/>
                  <a:gd name="T27" fmla="*/ 2147483647 h 36"/>
                  <a:gd name="T28" fmla="*/ 2147483647 w 80"/>
                  <a:gd name="T29" fmla="*/ 2147483647 h 36"/>
                  <a:gd name="T30" fmla="*/ 2147483647 w 80"/>
                  <a:gd name="T31" fmla="*/ 2147483647 h 36"/>
                  <a:gd name="T32" fmla="*/ 2147483647 w 80"/>
                  <a:gd name="T33" fmla="*/ 2147483647 h 36"/>
                  <a:gd name="T34" fmla="*/ 2147483647 w 80"/>
                  <a:gd name="T35" fmla="*/ 2147483647 h 36"/>
                  <a:gd name="T36" fmla="*/ 2147483647 w 80"/>
                  <a:gd name="T37" fmla="*/ 2147483647 h 36"/>
                  <a:gd name="T38" fmla="*/ 2147483647 w 80"/>
                  <a:gd name="T39" fmla="*/ 2147483647 h 36"/>
                  <a:gd name="T40" fmla="*/ 2147483647 w 80"/>
                  <a:gd name="T41" fmla="*/ 2147483647 h 36"/>
                  <a:gd name="T42" fmla="*/ 2147483647 w 80"/>
                  <a:gd name="T43" fmla="*/ 2147483647 h 36"/>
                  <a:gd name="T44" fmla="*/ 2147483647 w 80"/>
                  <a:gd name="T45" fmla="*/ 2147483647 h 36"/>
                  <a:gd name="T46" fmla="*/ 2147483647 w 80"/>
                  <a:gd name="T47" fmla="*/ 2147483647 h 36"/>
                  <a:gd name="T48" fmla="*/ 2147483647 w 80"/>
                  <a:gd name="T49" fmla="*/ 2147483647 h 36"/>
                  <a:gd name="T50" fmla="*/ 2147483647 w 80"/>
                  <a:gd name="T51" fmla="*/ 2147483647 h 36"/>
                  <a:gd name="T52" fmla="*/ 2147483647 w 80"/>
                  <a:gd name="T53" fmla="*/ 2147483647 h 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"/>
                  <a:gd name="T82" fmla="*/ 0 h 36"/>
                  <a:gd name="T83" fmla="*/ 80 w 80"/>
                  <a:gd name="T84" fmla="*/ 36 h 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" h="36">
                    <a:moveTo>
                      <a:pt x="68" y="26"/>
                    </a:moveTo>
                    <a:lnTo>
                      <a:pt x="66" y="26"/>
                    </a:lnTo>
                    <a:lnTo>
                      <a:pt x="70" y="28"/>
                    </a:lnTo>
                    <a:lnTo>
                      <a:pt x="56" y="20"/>
                    </a:lnTo>
                    <a:lnTo>
                      <a:pt x="42" y="12"/>
                    </a:lnTo>
                    <a:lnTo>
                      <a:pt x="26" y="8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42" y="20"/>
                    </a:lnTo>
                    <a:lnTo>
                      <a:pt x="36" y="16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72" y="30"/>
                    </a:lnTo>
                    <a:lnTo>
                      <a:pt x="6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48"/>
              <p:cNvSpPr>
                <a:spLocks/>
              </p:cNvSpPr>
              <p:nvPr/>
            </p:nvSpPr>
            <p:spPr bwMode="auto">
              <a:xfrm>
                <a:off x="7446962" y="2840078"/>
                <a:ext cx="1060450" cy="177798"/>
              </a:xfrm>
              <a:custGeom>
                <a:avLst/>
                <a:gdLst>
                  <a:gd name="T0" fmla="*/ 2147483647 w 668"/>
                  <a:gd name="T1" fmla="*/ 2147483647 h 112"/>
                  <a:gd name="T2" fmla="*/ 2147483647 w 668"/>
                  <a:gd name="T3" fmla="*/ 2147483647 h 112"/>
                  <a:gd name="T4" fmla="*/ 2147483647 w 668"/>
                  <a:gd name="T5" fmla="*/ 2147483647 h 112"/>
                  <a:gd name="T6" fmla="*/ 2147483647 w 668"/>
                  <a:gd name="T7" fmla="*/ 2147483647 h 112"/>
                  <a:gd name="T8" fmla="*/ 2147483647 w 668"/>
                  <a:gd name="T9" fmla="*/ 2147483647 h 112"/>
                  <a:gd name="T10" fmla="*/ 2147483647 w 668"/>
                  <a:gd name="T11" fmla="*/ 2147483647 h 112"/>
                  <a:gd name="T12" fmla="*/ 2147483647 w 668"/>
                  <a:gd name="T13" fmla="*/ 2147483647 h 112"/>
                  <a:gd name="T14" fmla="*/ 2147483647 w 668"/>
                  <a:gd name="T15" fmla="*/ 2147483647 h 112"/>
                  <a:gd name="T16" fmla="*/ 2147483647 w 668"/>
                  <a:gd name="T17" fmla="*/ 2147483647 h 112"/>
                  <a:gd name="T18" fmla="*/ 2147483647 w 668"/>
                  <a:gd name="T19" fmla="*/ 2147483647 h 112"/>
                  <a:gd name="T20" fmla="*/ 2147483647 w 668"/>
                  <a:gd name="T21" fmla="*/ 2147483647 h 112"/>
                  <a:gd name="T22" fmla="*/ 2147483647 w 668"/>
                  <a:gd name="T23" fmla="*/ 2147483647 h 112"/>
                  <a:gd name="T24" fmla="*/ 2147483647 w 668"/>
                  <a:gd name="T25" fmla="*/ 2147483647 h 112"/>
                  <a:gd name="T26" fmla="*/ 2147483647 w 668"/>
                  <a:gd name="T27" fmla="*/ 2147483647 h 112"/>
                  <a:gd name="T28" fmla="*/ 2147483647 w 668"/>
                  <a:gd name="T29" fmla="*/ 2147483647 h 112"/>
                  <a:gd name="T30" fmla="*/ 2147483647 w 668"/>
                  <a:gd name="T31" fmla="*/ 2147483647 h 112"/>
                  <a:gd name="T32" fmla="*/ 2147483647 w 668"/>
                  <a:gd name="T33" fmla="*/ 2147483647 h 112"/>
                  <a:gd name="T34" fmla="*/ 2147483647 w 668"/>
                  <a:gd name="T35" fmla="*/ 2147483647 h 112"/>
                  <a:gd name="T36" fmla="*/ 2147483647 w 668"/>
                  <a:gd name="T37" fmla="*/ 2147483647 h 112"/>
                  <a:gd name="T38" fmla="*/ 2147483647 w 668"/>
                  <a:gd name="T39" fmla="*/ 2147483647 h 112"/>
                  <a:gd name="T40" fmla="*/ 2147483647 w 668"/>
                  <a:gd name="T41" fmla="*/ 2147483647 h 112"/>
                  <a:gd name="T42" fmla="*/ 2147483647 w 668"/>
                  <a:gd name="T43" fmla="*/ 2147483647 h 112"/>
                  <a:gd name="T44" fmla="*/ 2147483647 w 668"/>
                  <a:gd name="T45" fmla="*/ 2147483647 h 112"/>
                  <a:gd name="T46" fmla="*/ 2147483647 w 668"/>
                  <a:gd name="T47" fmla="*/ 2147483647 h 112"/>
                  <a:gd name="T48" fmla="*/ 2147483647 w 668"/>
                  <a:gd name="T49" fmla="*/ 2147483647 h 112"/>
                  <a:gd name="T50" fmla="*/ 2147483647 w 668"/>
                  <a:gd name="T51" fmla="*/ 2147483647 h 112"/>
                  <a:gd name="T52" fmla="*/ 2147483647 w 668"/>
                  <a:gd name="T53" fmla="*/ 2147483647 h 112"/>
                  <a:gd name="T54" fmla="*/ 2147483647 w 668"/>
                  <a:gd name="T55" fmla="*/ 2147483647 h 112"/>
                  <a:gd name="T56" fmla="*/ 2147483647 w 668"/>
                  <a:gd name="T57" fmla="*/ 2147483647 h 112"/>
                  <a:gd name="T58" fmla="*/ 2147483647 w 668"/>
                  <a:gd name="T59" fmla="*/ 2147483647 h 112"/>
                  <a:gd name="T60" fmla="*/ 2147483647 w 668"/>
                  <a:gd name="T61" fmla="*/ 2147483647 h 112"/>
                  <a:gd name="T62" fmla="*/ 2147483647 w 668"/>
                  <a:gd name="T63" fmla="*/ 2147483647 h 112"/>
                  <a:gd name="T64" fmla="*/ 2147483647 w 668"/>
                  <a:gd name="T65" fmla="*/ 2147483647 h 112"/>
                  <a:gd name="T66" fmla="*/ 2147483647 w 668"/>
                  <a:gd name="T67" fmla="*/ 2147483647 h 112"/>
                  <a:gd name="T68" fmla="*/ 2147483647 w 668"/>
                  <a:gd name="T69" fmla="*/ 2147483647 h 112"/>
                  <a:gd name="T70" fmla="*/ 2147483647 w 668"/>
                  <a:gd name="T71" fmla="*/ 2147483647 h 112"/>
                  <a:gd name="T72" fmla="*/ 2147483647 w 668"/>
                  <a:gd name="T73" fmla="*/ 2147483647 h 112"/>
                  <a:gd name="T74" fmla="*/ 2147483647 w 668"/>
                  <a:gd name="T75" fmla="*/ 2147483647 h 112"/>
                  <a:gd name="T76" fmla="*/ 2147483647 w 668"/>
                  <a:gd name="T77" fmla="*/ 2147483647 h 112"/>
                  <a:gd name="T78" fmla="*/ 2147483647 w 668"/>
                  <a:gd name="T79" fmla="*/ 2147483647 h 112"/>
                  <a:gd name="T80" fmla="*/ 2147483647 w 668"/>
                  <a:gd name="T81" fmla="*/ 2147483647 h 112"/>
                  <a:gd name="T82" fmla="*/ 2147483647 w 668"/>
                  <a:gd name="T83" fmla="*/ 2147483647 h 112"/>
                  <a:gd name="T84" fmla="*/ 2147483647 w 668"/>
                  <a:gd name="T85" fmla="*/ 2147483647 h 112"/>
                  <a:gd name="T86" fmla="*/ 2147483647 w 668"/>
                  <a:gd name="T87" fmla="*/ 2147483647 h 112"/>
                  <a:gd name="T88" fmla="*/ 2147483647 w 668"/>
                  <a:gd name="T89" fmla="*/ 2147483647 h 112"/>
                  <a:gd name="T90" fmla="*/ 2147483647 w 668"/>
                  <a:gd name="T91" fmla="*/ 2147483647 h 112"/>
                  <a:gd name="T92" fmla="*/ 2147483647 w 668"/>
                  <a:gd name="T93" fmla="*/ 2147483647 h 112"/>
                  <a:gd name="T94" fmla="*/ 2147483647 w 668"/>
                  <a:gd name="T95" fmla="*/ 2147483647 h 112"/>
                  <a:gd name="T96" fmla="*/ 2147483647 w 668"/>
                  <a:gd name="T97" fmla="*/ 2147483647 h 112"/>
                  <a:gd name="T98" fmla="*/ 2147483647 w 668"/>
                  <a:gd name="T99" fmla="*/ 2147483647 h 112"/>
                  <a:gd name="T100" fmla="*/ 2147483647 w 668"/>
                  <a:gd name="T101" fmla="*/ 2147483647 h 112"/>
                  <a:gd name="T102" fmla="*/ 2147483647 w 668"/>
                  <a:gd name="T103" fmla="*/ 2147483647 h 112"/>
                  <a:gd name="T104" fmla="*/ 2147483647 w 668"/>
                  <a:gd name="T105" fmla="*/ 2147483647 h 112"/>
                  <a:gd name="T106" fmla="*/ 2147483647 w 668"/>
                  <a:gd name="T107" fmla="*/ 2147483647 h 112"/>
                  <a:gd name="T108" fmla="*/ 2147483647 w 668"/>
                  <a:gd name="T109" fmla="*/ 2147483647 h 112"/>
                  <a:gd name="T110" fmla="*/ 2147483647 w 668"/>
                  <a:gd name="T111" fmla="*/ 2147483647 h 112"/>
                  <a:gd name="T112" fmla="*/ 2147483647 w 668"/>
                  <a:gd name="T113" fmla="*/ 2147483647 h 112"/>
                  <a:gd name="T114" fmla="*/ 2147483647 w 668"/>
                  <a:gd name="T115" fmla="*/ 2147483647 h 112"/>
                  <a:gd name="T116" fmla="*/ 2147483647 w 668"/>
                  <a:gd name="T117" fmla="*/ 2147483647 h 112"/>
                  <a:gd name="T118" fmla="*/ 2147483647 w 668"/>
                  <a:gd name="T119" fmla="*/ 2147483647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8"/>
                  <a:gd name="T181" fmla="*/ 0 h 112"/>
                  <a:gd name="T182" fmla="*/ 668 w 668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8" h="112">
                    <a:moveTo>
                      <a:pt x="60" y="28"/>
                    </a:moveTo>
                    <a:lnTo>
                      <a:pt x="60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166" y="16"/>
                    </a:lnTo>
                    <a:lnTo>
                      <a:pt x="168" y="16"/>
                    </a:lnTo>
                    <a:lnTo>
                      <a:pt x="178" y="14"/>
                    </a:lnTo>
                    <a:lnTo>
                      <a:pt x="182" y="14"/>
                    </a:lnTo>
                    <a:lnTo>
                      <a:pt x="222" y="12"/>
                    </a:lnTo>
                    <a:lnTo>
                      <a:pt x="230" y="12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70" y="8"/>
                    </a:lnTo>
                    <a:lnTo>
                      <a:pt x="276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44" y="8"/>
                    </a:lnTo>
                    <a:lnTo>
                      <a:pt x="178" y="14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50" y="14"/>
                    </a:lnTo>
                    <a:lnTo>
                      <a:pt x="192" y="10"/>
                    </a:lnTo>
                    <a:lnTo>
                      <a:pt x="246" y="4"/>
                    </a:lnTo>
                    <a:lnTo>
                      <a:pt x="300" y="0"/>
                    </a:lnTo>
                    <a:lnTo>
                      <a:pt x="330" y="0"/>
                    </a:lnTo>
                    <a:lnTo>
                      <a:pt x="360" y="2"/>
                    </a:lnTo>
                    <a:lnTo>
                      <a:pt x="416" y="8"/>
                    </a:lnTo>
                    <a:lnTo>
                      <a:pt x="456" y="14"/>
                    </a:lnTo>
                    <a:lnTo>
                      <a:pt x="496" y="20"/>
                    </a:lnTo>
                    <a:lnTo>
                      <a:pt x="534" y="28"/>
                    </a:lnTo>
                    <a:lnTo>
                      <a:pt x="572" y="38"/>
                    </a:lnTo>
                    <a:lnTo>
                      <a:pt x="598" y="48"/>
                    </a:lnTo>
                    <a:lnTo>
                      <a:pt x="606" y="52"/>
                    </a:lnTo>
                    <a:lnTo>
                      <a:pt x="610" y="54"/>
                    </a:lnTo>
                    <a:lnTo>
                      <a:pt x="610" y="56"/>
                    </a:lnTo>
                    <a:lnTo>
                      <a:pt x="608" y="56"/>
                    </a:lnTo>
                    <a:lnTo>
                      <a:pt x="598" y="54"/>
                    </a:lnTo>
                    <a:lnTo>
                      <a:pt x="604" y="56"/>
                    </a:lnTo>
                    <a:lnTo>
                      <a:pt x="610" y="58"/>
                    </a:lnTo>
                    <a:lnTo>
                      <a:pt x="626" y="66"/>
                    </a:lnTo>
                    <a:lnTo>
                      <a:pt x="632" y="68"/>
                    </a:lnTo>
                    <a:lnTo>
                      <a:pt x="642" y="76"/>
                    </a:lnTo>
                    <a:lnTo>
                      <a:pt x="652" y="84"/>
                    </a:lnTo>
                    <a:lnTo>
                      <a:pt x="650" y="84"/>
                    </a:lnTo>
                    <a:lnTo>
                      <a:pt x="652" y="84"/>
                    </a:lnTo>
                    <a:lnTo>
                      <a:pt x="658" y="90"/>
                    </a:lnTo>
                    <a:lnTo>
                      <a:pt x="650" y="90"/>
                    </a:lnTo>
                    <a:lnTo>
                      <a:pt x="648" y="90"/>
                    </a:lnTo>
                    <a:lnTo>
                      <a:pt x="650" y="92"/>
                    </a:lnTo>
                    <a:lnTo>
                      <a:pt x="650" y="94"/>
                    </a:lnTo>
                    <a:lnTo>
                      <a:pt x="648" y="94"/>
                    </a:lnTo>
                    <a:lnTo>
                      <a:pt x="646" y="92"/>
                    </a:lnTo>
                    <a:lnTo>
                      <a:pt x="648" y="94"/>
                    </a:lnTo>
                    <a:lnTo>
                      <a:pt x="650" y="96"/>
                    </a:lnTo>
                    <a:lnTo>
                      <a:pt x="658" y="100"/>
                    </a:lnTo>
                    <a:lnTo>
                      <a:pt x="662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6" y="110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6" y="110"/>
                    </a:lnTo>
                    <a:lnTo>
                      <a:pt x="662" y="108"/>
                    </a:lnTo>
                    <a:lnTo>
                      <a:pt x="660" y="106"/>
                    </a:lnTo>
                    <a:lnTo>
                      <a:pt x="658" y="106"/>
                    </a:lnTo>
                    <a:lnTo>
                      <a:pt x="658" y="104"/>
                    </a:lnTo>
                    <a:lnTo>
                      <a:pt x="658" y="106"/>
                    </a:lnTo>
                    <a:lnTo>
                      <a:pt x="656" y="104"/>
                    </a:lnTo>
                    <a:lnTo>
                      <a:pt x="658" y="106"/>
                    </a:lnTo>
                    <a:lnTo>
                      <a:pt x="652" y="102"/>
                    </a:lnTo>
                    <a:lnTo>
                      <a:pt x="648" y="100"/>
                    </a:lnTo>
                    <a:lnTo>
                      <a:pt x="640" y="94"/>
                    </a:lnTo>
                    <a:lnTo>
                      <a:pt x="638" y="94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0" y="90"/>
                    </a:lnTo>
                    <a:lnTo>
                      <a:pt x="620" y="86"/>
                    </a:lnTo>
                    <a:lnTo>
                      <a:pt x="616" y="84"/>
                    </a:lnTo>
                    <a:lnTo>
                      <a:pt x="616" y="86"/>
                    </a:lnTo>
                    <a:lnTo>
                      <a:pt x="634" y="94"/>
                    </a:lnTo>
                    <a:lnTo>
                      <a:pt x="650" y="104"/>
                    </a:lnTo>
                    <a:lnTo>
                      <a:pt x="654" y="106"/>
                    </a:lnTo>
                    <a:lnTo>
                      <a:pt x="652" y="104"/>
                    </a:lnTo>
                    <a:lnTo>
                      <a:pt x="612" y="88"/>
                    </a:lnTo>
                    <a:lnTo>
                      <a:pt x="572" y="72"/>
                    </a:lnTo>
                    <a:lnTo>
                      <a:pt x="552" y="66"/>
                    </a:lnTo>
                    <a:lnTo>
                      <a:pt x="548" y="66"/>
                    </a:lnTo>
                    <a:lnTo>
                      <a:pt x="546" y="64"/>
                    </a:lnTo>
                    <a:lnTo>
                      <a:pt x="550" y="66"/>
                    </a:lnTo>
                    <a:lnTo>
                      <a:pt x="554" y="68"/>
                    </a:lnTo>
                    <a:lnTo>
                      <a:pt x="576" y="76"/>
                    </a:lnTo>
                    <a:lnTo>
                      <a:pt x="598" y="84"/>
                    </a:lnTo>
                    <a:lnTo>
                      <a:pt x="620" y="94"/>
                    </a:lnTo>
                    <a:lnTo>
                      <a:pt x="624" y="96"/>
                    </a:lnTo>
                    <a:lnTo>
                      <a:pt x="620" y="94"/>
                    </a:lnTo>
                    <a:lnTo>
                      <a:pt x="580" y="80"/>
                    </a:lnTo>
                    <a:lnTo>
                      <a:pt x="544" y="66"/>
                    </a:lnTo>
                    <a:lnTo>
                      <a:pt x="530" y="62"/>
                    </a:lnTo>
                    <a:lnTo>
                      <a:pt x="534" y="64"/>
                    </a:lnTo>
                    <a:lnTo>
                      <a:pt x="524" y="62"/>
                    </a:lnTo>
                    <a:lnTo>
                      <a:pt x="526" y="62"/>
                    </a:lnTo>
                    <a:lnTo>
                      <a:pt x="472" y="50"/>
                    </a:lnTo>
                    <a:lnTo>
                      <a:pt x="470" y="50"/>
                    </a:lnTo>
                    <a:lnTo>
                      <a:pt x="446" y="46"/>
                    </a:lnTo>
                    <a:lnTo>
                      <a:pt x="454" y="48"/>
                    </a:lnTo>
                    <a:lnTo>
                      <a:pt x="436" y="44"/>
                    </a:lnTo>
                    <a:lnTo>
                      <a:pt x="408" y="40"/>
                    </a:lnTo>
                    <a:lnTo>
                      <a:pt x="388" y="36"/>
                    </a:lnTo>
                    <a:lnTo>
                      <a:pt x="360" y="32"/>
                    </a:lnTo>
                    <a:lnTo>
                      <a:pt x="334" y="32"/>
                    </a:lnTo>
                    <a:lnTo>
                      <a:pt x="280" y="32"/>
                    </a:lnTo>
                    <a:lnTo>
                      <a:pt x="276" y="32"/>
                    </a:lnTo>
                    <a:lnTo>
                      <a:pt x="280" y="32"/>
                    </a:lnTo>
                    <a:lnTo>
                      <a:pt x="318" y="30"/>
                    </a:lnTo>
                    <a:lnTo>
                      <a:pt x="356" y="30"/>
                    </a:lnTo>
                    <a:lnTo>
                      <a:pt x="324" y="30"/>
                    </a:lnTo>
                    <a:lnTo>
                      <a:pt x="292" y="30"/>
                    </a:lnTo>
                    <a:lnTo>
                      <a:pt x="282" y="30"/>
                    </a:lnTo>
                    <a:lnTo>
                      <a:pt x="274" y="30"/>
                    </a:lnTo>
                    <a:lnTo>
                      <a:pt x="232" y="32"/>
                    </a:lnTo>
                    <a:lnTo>
                      <a:pt x="188" y="34"/>
                    </a:lnTo>
                    <a:lnTo>
                      <a:pt x="116" y="42"/>
                    </a:lnTo>
                    <a:lnTo>
                      <a:pt x="16" y="52"/>
                    </a:lnTo>
                    <a:lnTo>
                      <a:pt x="6" y="52"/>
                    </a:lnTo>
                    <a:lnTo>
                      <a:pt x="14" y="50"/>
                    </a:lnTo>
                    <a:lnTo>
                      <a:pt x="122" y="38"/>
                    </a:lnTo>
                    <a:lnTo>
                      <a:pt x="176" y="34"/>
                    </a:lnTo>
                    <a:lnTo>
                      <a:pt x="232" y="30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30" y="28"/>
                    </a:lnTo>
                    <a:lnTo>
                      <a:pt x="152" y="34"/>
                    </a:lnTo>
                    <a:lnTo>
                      <a:pt x="100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80" y="38"/>
                    </a:lnTo>
                    <a:lnTo>
                      <a:pt x="76" y="38"/>
                    </a:lnTo>
                    <a:lnTo>
                      <a:pt x="80" y="36"/>
                    </a:lnTo>
                    <a:lnTo>
                      <a:pt x="70" y="38"/>
                    </a:lnTo>
                    <a:lnTo>
                      <a:pt x="66" y="38"/>
                    </a:lnTo>
                    <a:lnTo>
                      <a:pt x="70" y="36"/>
                    </a:lnTo>
                    <a:lnTo>
                      <a:pt x="112" y="32"/>
                    </a:lnTo>
                    <a:lnTo>
                      <a:pt x="166" y="28"/>
                    </a:lnTo>
                    <a:lnTo>
                      <a:pt x="160" y="28"/>
                    </a:lnTo>
                    <a:lnTo>
                      <a:pt x="152" y="28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134" y="30"/>
                    </a:lnTo>
                    <a:lnTo>
                      <a:pt x="56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50" y="36"/>
                    </a:lnTo>
                    <a:lnTo>
                      <a:pt x="40" y="36"/>
                    </a:lnTo>
                    <a:lnTo>
                      <a:pt x="50" y="34"/>
                    </a:lnTo>
                    <a:lnTo>
                      <a:pt x="90" y="30"/>
                    </a:lnTo>
                    <a:lnTo>
                      <a:pt x="96" y="30"/>
                    </a:lnTo>
                    <a:lnTo>
                      <a:pt x="100" y="30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148" y="22"/>
                    </a:lnTo>
                    <a:lnTo>
                      <a:pt x="184" y="18"/>
                    </a:lnTo>
                    <a:lnTo>
                      <a:pt x="180" y="18"/>
                    </a:lnTo>
                    <a:lnTo>
                      <a:pt x="122" y="24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120" y="24"/>
                    </a:lnTo>
                    <a:lnTo>
                      <a:pt x="166" y="18"/>
                    </a:lnTo>
                    <a:lnTo>
                      <a:pt x="78" y="26"/>
                    </a:lnTo>
                    <a:lnTo>
                      <a:pt x="74" y="28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" name="Скругленный прямоугольник 25"/>
          <p:cNvSpPr/>
          <p:nvPr/>
        </p:nvSpPr>
        <p:spPr>
          <a:xfrm>
            <a:off x="3409950" y="1142999"/>
            <a:ext cx="4838700" cy="24955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4725" y="1150723"/>
            <a:ext cx="4854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до заключения застройщиком 1-го ДДУ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Проектная декларация  направляется в Службу с использованием усиленной квалифицированной электронной подписи путем заполнения электрон. формы проектной декларации на сайте в информационно- </a:t>
            </a:r>
            <a:r>
              <a:rPr lang="ru-RU" sz="2000" dirty="0" err="1" smtClean="0">
                <a:solidFill>
                  <a:schemeClr val="tx2"/>
                </a:solidFill>
              </a:rPr>
              <a:t>телекоммуникац</a:t>
            </a:r>
            <a:r>
              <a:rPr lang="ru-RU" sz="2000" dirty="0" smtClean="0">
                <a:solidFill>
                  <a:schemeClr val="tx2"/>
                </a:solidFill>
              </a:rPr>
              <a:t>.  сети "Интернет"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153526" y="1952625"/>
            <a:ext cx="2686050" cy="1552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01150" y="1943099"/>
            <a:ext cx="268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Определение сайта и установление формы производится Минстроем России </a:t>
            </a:r>
            <a:endParaRPr lang="ru-RU" sz="2000" u="sng" dirty="0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67800" y="4000500"/>
            <a:ext cx="3000632" cy="2087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201150" y="3989174"/>
            <a:ext cx="29908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</a:rPr>
              <a:t>До обеспечения технической возможности заполнения электронной формы проектную декларацию, изменения в проектную декларацию направляются в Службу в установленном ею порядке</a:t>
            </a:r>
          </a:p>
          <a:p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95601" y="3810000"/>
            <a:ext cx="4552950" cy="22955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7525" y="3905250"/>
            <a:ext cx="4414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внесение изменений в ранее размещенную застройщиком информацию осуществляется в случае получения новых документов, обязательных к размещению и (или) внесения изменений в имеющиеся документы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38" name="Скругленная соединительная линия 37"/>
          <p:cNvCxnSpPr/>
          <p:nvPr/>
        </p:nvCxnSpPr>
        <p:spPr>
          <a:xfrm>
            <a:off x="8248650" y="2181225"/>
            <a:ext cx="914400" cy="914400"/>
          </a:xfrm>
          <a:prstGeom prst="curvedConnector3">
            <a:avLst>
              <a:gd name="adj1" fmla="val 510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1" idx="0"/>
          </p:cNvCxnSpPr>
          <p:nvPr/>
        </p:nvCxnSpPr>
        <p:spPr>
          <a:xfrm>
            <a:off x="10086975" y="3514725"/>
            <a:ext cx="481141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4" idx="3"/>
            <a:endCxn id="26" idx="1"/>
          </p:cNvCxnSpPr>
          <p:nvPr/>
        </p:nvCxnSpPr>
        <p:spPr>
          <a:xfrm>
            <a:off x="2924653" y="1917203"/>
            <a:ext cx="485297" cy="4735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>
            <a:stCxn id="4" idx="3"/>
          </p:cNvCxnSpPr>
          <p:nvPr/>
        </p:nvCxnSpPr>
        <p:spPr>
          <a:xfrm>
            <a:off x="2924653" y="1917203"/>
            <a:ext cx="415602" cy="20057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152399" y="2970710"/>
            <a:ext cx="2543176" cy="95221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7200" y="4496708"/>
            <a:ext cx="2009775" cy="80962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Информация о застройщике</a:t>
            </a:r>
          </a:p>
          <a:p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248750" y="3143428"/>
            <a:ext cx="238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Информация о проекте строительства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4" name="Крест 63"/>
          <p:cNvSpPr/>
          <p:nvPr/>
        </p:nvSpPr>
        <p:spPr>
          <a:xfrm>
            <a:off x="1162049" y="4009792"/>
            <a:ext cx="523875" cy="400050"/>
          </a:xfrm>
          <a:prstGeom prst="plus">
            <a:avLst>
              <a:gd name="adj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 67"/>
          <p:cNvSpPr/>
          <p:nvPr/>
        </p:nvSpPr>
        <p:spPr>
          <a:xfrm>
            <a:off x="1070662" y="2670863"/>
            <a:ext cx="695325" cy="2476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88" y="3982345"/>
            <a:ext cx="2149137" cy="214913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65089" y="1701657"/>
            <a:ext cx="1892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Приказ Министерства строительства и ЖКХ РФ от 20.12.2016 № 996/</a:t>
            </a:r>
            <a:r>
              <a:rPr lang="ru-RU" sz="1200" dirty="0" err="1" smtClean="0">
                <a:solidFill>
                  <a:schemeClr val="tx2"/>
                </a:solidFill>
              </a:rPr>
              <a:t>пр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Василовская.KRASNADZOR\Desktop\зна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596" y="2652302"/>
            <a:ext cx="870404" cy="870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724775" y="2975699"/>
            <a:ext cx="21336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Застройщик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71825" y="2924175"/>
            <a:ext cx="3695700" cy="17851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Служба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30 дней</a:t>
            </a:r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49185" y="123310"/>
            <a:ext cx="10949517" cy="90487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Требования к проектной декларации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  <a:ea typeface="Lucida Sans Unicode" pitchFamily="34" charset="0"/>
              </a:rPr>
              <a:t>Выдача службой заключения о соответствии</a:t>
            </a:r>
            <a:endParaRPr lang="ru-RU" altLang="ru-RU" sz="2400" dirty="0">
              <a:solidFill>
                <a:schemeClr val="tx2"/>
              </a:solidFill>
              <a:ea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374" y="3362325"/>
            <a:ext cx="1744876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Застройщик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076450" y="3619500"/>
            <a:ext cx="94297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67075" y="3438525"/>
            <a:ext cx="1276350" cy="82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Запросы</a:t>
            </a: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7753350" y="3409950"/>
            <a:ext cx="2047875" cy="999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</a:t>
            </a:r>
            <a:r>
              <a:rPr lang="ru-RU" dirty="0" smtClean="0"/>
              <a:t>60 дней?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48949" y="3390900"/>
            <a:ext cx="1403007" cy="82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РОСРЕЕСТР</a:t>
            </a:r>
            <a:endParaRPr lang="ru-RU" dirty="0"/>
          </a:p>
        </p:txBody>
      </p:sp>
      <p:sp>
        <p:nvSpPr>
          <p:cNvPr id="8" name="Развернутая стрелка 7"/>
          <p:cNvSpPr/>
          <p:nvPr/>
        </p:nvSpPr>
        <p:spPr>
          <a:xfrm flipH="1" flipV="1">
            <a:off x="809625" y="4467225"/>
            <a:ext cx="8096250" cy="9525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 flipH="1">
            <a:off x="790575" y="1952625"/>
            <a:ext cx="5067300" cy="9525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000875" y="3733462"/>
            <a:ext cx="657225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896475" y="3621106"/>
            <a:ext cx="61912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2612" y="1495425"/>
            <a:ext cx="311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Отказ в выдаче заключения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77133" y="319462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50" y="225373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1658" y="452047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952277" y="314908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7650" y="2529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4675367" y="3270142"/>
            <a:ext cx="2128549" cy="10756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err="1" smtClean="0"/>
              <a:t>Соответ-свует</a:t>
            </a:r>
            <a:r>
              <a:rPr lang="ru-RU" sz="1700" dirty="0" smtClean="0"/>
              <a:t>?</a:t>
            </a:r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3916072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04775" y="76200"/>
            <a:ext cx="11952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Требования к проектной декларации</a:t>
            </a:r>
            <a:endParaRPr lang="ru-RU" altLang="ru-RU" sz="2800" b="1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cs typeface="+mj-cs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cs typeface="+mj-cs"/>
              </a:rPr>
              <a:t> </a:t>
            </a:r>
            <a:r>
              <a:rPr lang="ru-RU" alt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cs typeface="+mj-cs"/>
              </a:rPr>
              <a:t>Взаимодействие с госорганами и </a:t>
            </a:r>
            <a:r>
              <a:rPr lang="ru-RU" altLang="ru-RU" sz="28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cs typeface="+mj-cs"/>
              </a:rPr>
              <a:t>омс</a:t>
            </a:r>
            <a:endParaRPr lang="ru-RU" altLang="ru-RU" sz="28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3" y="4062373"/>
            <a:ext cx="1895486" cy="1100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7" y="3674995"/>
            <a:ext cx="1358504" cy="1487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03" y="884493"/>
            <a:ext cx="1343448" cy="1472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21" y="1121377"/>
            <a:ext cx="4037399" cy="1148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7143" b="97744" l="3376" r="9789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4" y="911512"/>
            <a:ext cx="1378041" cy="1445606"/>
          </a:xfrm>
          <a:prstGeom prst="rect">
            <a:avLst/>
          </a:prstGeom>
          <a:noFill/>
        </p:spPr>
      </p:pic>
      <p:sp>
        <p:nvSpPr>
          <p:cNvPr id="3" name="Двойная стрелка вверх/вниз 2"/>
          <p:cNvSpPr/>
          <p:nvPr/>
        </p:nvSpPr>
        <p:spPr>
          <a:xfrm rot="16200000">
            <a:off x="2749391" y="813243"/>
            <a:ext cx="485562" cy="1642143"/>
          </a:xfrm>
          <a:prstGeom prst="upDownArrow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5400000" flipH="1">
            <a:off x="8957859" y="752614"/>
            <a:ext cx="485562" cy="1642143"/>
          </a:xfrm>
          <a:prstGeom prst="upDownArrow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2892151" flipH="1">
            <a:off x="2749390" y="2188322"/>
            <a:ext cx="485562" cy="2183316"/>
          </a:xfrm>
          <a:prstGeom prst="upDownArrow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8161136">
            <a:off x="8781867" y="2080624"/>
            <a:ext cx="485562" cy="2133927"/>
          </a:xfrm>
          <a:prstGeom prst="upDownArrow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1233" y="2327462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ФНС России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7702" y="2283865"/>
            <a:ext cx="143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Росстат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035" y="5197576"/>
            <a:ext cx="213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МВД России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66882" y="5182164"/>
            <a:ext cx="1824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Росреестр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87906" y="4004470"/>
            <a:ext cx="4745401" cy="1860871"/>
            <a:chOff x="3884096" y="3799554"/>
            <a:chExt cx="4745401" cy="1860871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706" y="4177196"/>
              <a:ext cx="1167791" cy="148322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184" y="4179858"/>
              <a:ext cx="1182103" cy="146095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25" y="3827584"/>
              <a:ext cx="1165034" cy="178832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180" y="4165849"/>
              <a:ext cx="1122417" cy="147075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396" y="4173349"/>
              <a:ext cx="1168422" cy="14706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096" y="3799554"/>
              <a:ext cx="1153694" cy="1791450"/>
            </a:xfrm>
            <a:prstGeom prst="rect">
              <a:avLst/>
            </a:prstGeom>
          </p:spPr>
        </p:pic>
      </p:grpSp>
      <p:sp>
        <p:nvSpPr>
          <p:cNvPr id="25" name="Двойная стрелка вверх/вниз 24"/>
          <p:cNvSpPr/>
          <p:nvPr/>
        </p:nvSpPr>
        <p:spPr>
          <a:xfrm flipH="1">
            <a:off x="5576516" y="2503736"/>
            <a:ext cx="485562" cy="1363413"/>
          </a:xfrm>
          <a:prstGeom prst="upDownArrow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25497" y="5634733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ОМС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13884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Службы 2015" id="{5F51D485-52C8-4994-98FC-15776BEA6306}" vid="{59A3FE4B-3B03-4FD3-BD62-61A25FC6C075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</a:themeOverride>
</file>

<file path=ppt/theme/themeOverride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1566</Words>
  <Application>Microsoft Office PowerPoint</Application>
  <PresentationFormat>Произвольный</PresentationFormat>
  <Paragraphs>168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Red Line Business 16x9</vt:lpstr>
      <vt:lpstr>Слайд 1</vt:lpstr>
      <vt:lpstr> Основные разделы изменений </vt:lpstr>
      <vt:lpstr>I. Требования к застройщику размер уставного капитала</vt:lpstr>
      <vt:lpstr>I. Требования к застройщику  Крупнейшие застройщики края </vt:lpstr>
      <vt:lpstr>I. Требования к застройщику</vt:lpstr>
      <vt:lpstr> I. Требования к застройщику раскрытие информации застройщиком</vt:lpstr>
      <vt:lpstr>II. Требования к проектной декларации </vt:lpstr>
      <vt:lpstr>II. Требования к проектной декларации  Выдача службой заключения о соответствии</vt:lpstr>
      <vt:lpstr>Слайд 9</vt:lpstr>
      <vt:lpstr>III. ПРАВИЛА, Обязательные ДЛЯ СТОРОН ДОГОВОРА УЧАСТИЯ В ДОЛЕВОМ СТРОИТЕЛЬСТВЕ ПРИ ЕГО ЗАКЛЮЧЕНИИ И ИСПОЛНЕНИИ </vt:lpstr>
      <vt:lpstr>IV. Содержание договора участия в долевом строительстве: </vt:lpstr>
      <vt:lpstr>V. Целевое Использование требования к осуществлению целевого использования</vt:lpstr>
      <vt:lpstr>      VI. Передача объекта долевого строительства </vt:lpstr>
      <vt:lpstr>     VII. Новые полномочия контролирующего органа </vt:lpstr>
      <vt:lpstr>VII. Новые полномочия контролирующего органа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2015-02-18T07:35:25Z</dcterms:created>
  <dcterms:modified xsi:type="dcterms:W3CDTF">2017-01-24T07:14:09Z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