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1" r:id="rId14"/>
    <p:sldId id="272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938"/>
    <a:srgbClr val="FF3300"/>
    <a:srgbClr val="00CC66"/>
    <a:srgbClr val="FF99FF"/>
    <a:srgbClr val="0099FF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1120768"/>
        <c:axId val="111122304"/>
      </c:barChart>
      <c:catAx>
        <c:axId val="11112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122304"/>
        <c:crosses val="autoZero"/>
        <c:auto val="1"/>
        <c:lblAlgn val="ctr"/>
        <c:lblOffset val="100"/>
        <c:noMultiLvlLbl val="0"/>
      </c:catAx>
      <c:valAx>
        <c:axId val="111122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120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'Центральная группа районов'!$C$3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'Центральная группа районов'!$A$4:$A$13</c:f>
              <c:strCache>
                <c:ptCount val="10"/>
                <c:pt idx="0">
                  <c:v>г. Красноярск</c:v>
                </c:pt>
                <c:pt idx="1">
                  <c:v>г. Сосновоборск</c:v>
                </c:pt>
                <c:pt idx="2">
                  <c:v>г. Железногорск</c:v>
                </c:pt>
                <c:pt idx="3">
                  <c:v>г. Дивногорск</c:v>
                </c:pt>
                <c:pt idx="4">
                  <c:v>Березовский район</c:v>
                </c:pt>
                <c:pt idx="5">
                  <c:v>Емельяновский район</c:v>
                </c:pt>
                <c:pt idx="6">
                  <c:v>Сухобузимский район</c:v>
                </c:pt>
                <c:pt idx="7">
                  <c:v>Большемуртинский район</c:v>
                </c:pt>
                <c:pt idx="8">
                  <c:v>п. Кедровый</c:v>
                </c:pt>
                <c:pt idx="9">
                  <c:v>Манский район</c:v>
                </c:pt>
              </c:strCache>
            </c:strRef>
          </c:cat>
          <c:val>
            <c:numRef>
              <c:f>'Центральная группа районов'!$C$4:$C$13</c:f>
              <c:numCache>
                <c:formatCode>General</c:formatCode>
                <c:ptCount val="10"/>
                <c:pt idx="0">
                  <c:v>5872</c:v>
                </c:pt>
                <c:pt idx="1">
                  <c:v>165</c:v>
                </c:pt>
                <c:pt idx="2">
                  <c:v>275</c:v>
                </c:pt>
                <c:pt idx="3">
                  <c:v>121</c:v>
                </c:pt>
                <c:pt idx="4">
                  <c:v>120</c:v>
                </c:pt>
                <c:pt idx="5">
                  <c:v>115</c:v>
                </c:pt>
                <c:pt idx="6">
                  <c:v>25</c:v>
                </c:pt>
                <c:pt idx="7">
                  <c:v>15</c:v>
                </c:pt>
                <c:pt idx="8">
                  <c:v>13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B9-4E5E-8053-C42591D0E07C}"/>
            </c:ext>
          </c:extLst>
        </c:ser>
        <c:ser>
          <c:idx val="0"/>
          <c:order val="1"/>
          <c:tx>
            <c:strRef>
              <c:f>'Центральная группа районов'!$B$3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'Центральная группа районов'!$A$4:$A$13</c:f>
              <c:strCache>
                <c:ptCount val="10"/>
                <c:pt idx="0">
                  <c:v>г. Красноярск</c:v>
                </c:pt>
                <c:pt idx="1">
                  <c:v>г. Сосновоборск</c:v>
                </c:pt>
                <c:pt idx="2">
                  <c:v>г. Железногорск</c:v>
                </c:pt>
                <c:pt idx="3">
                  <c:v>г. Дивногорск</c:v>
                </c:pt>
                <c:pt idx="4">
                  <c:v>Березовский район</c:v>
                </c:pt>
                <c:pt idx="5">
                  <c:v>Емельяновский район</c:v>
                </c:pt>
                <c:pt idx="6">
                  <c:v>Сухобузимский район</c:v>
                </c:pt>
                <c:pt idx="7">
                  <c:v>Большемуртинский район</c:v>
                </c:pt>
                <c:pt idx="8">
                  <c:v>п. Кедровый</c:v>
                </c:pt>
                <c:pt idx="9">
                  <c:v>Манский район</c:v>
                </c:pt>
              </c:strCache>
            </c:strRef>
          </c:cat>
          <c:val>
            <c:numRef>
              <c:f>'Центральная группа районов'!$B$4:$B$13</c:f>
              <c:numCache>
                <c:formatCode>General</c:formatCode>
                <c:ptCount val="10"/>
                <c:pt idx="0">
                  <c:v>4601</c:v>
                </c:pt>
                <c:pt idx="1">
                  <c:v>94</c:v>
                </c:pt>
                <c:pt idx="2">
                  <c:v>249</c:v>
                </c:pt>
                <c:pt idx="3">
                  <c:v>111</c:v>
                </c:pt>
                <c:pt idx="4">
                  <c:v>62</c:v>
                </c:pt>
                <c:pt idx="5">
                  <c:v>158</c:v>
                </c:pt>
                <c:pt idx="6">
                  <c:v>11</c:v>
                </c:pt>
                <c:pt idx="7">
                  <c:v>24</c:v>
                </c:pt>
                <c:pt idx="8">
                  <c:v>12</c:v>
                </c:pt>
                <c:pt idx="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B9-4E5E-8053-C42591D0E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43776"/>
        <c:axId val="57645312"/>
      </c:barChart>
      <c:catAx>
        <c:axId val="57643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645312"/>
        <c:crosses val="autoZero"/>
        <c:auto val="1"/>
        <c:lblAlgn val="ctr"/>
        <c:lblOffset val="100"/>
        <c:noMultiLvlLbl val="0"/>
      </c:catAx>
      <c:valAx>
        <c:axId val="57645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643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4951881014872"/>
          <c:y val="0.16702573636628754"/>
          <c:w val="0.72561023622047249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'Количество обращений'!$G$4</c:f>
              <c:strCache>
                <c:ptCount val="1"/>
                <c:pt idx="0">
                  <c:v>Июнь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'Количество обращений'!$A$5:$A$8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'Количество обращений'!$G$5:$G$8</c:f>
              <c:numCache>
                <c:formatCode>General</c:formatCode>
                <c:ptCount val="4"/>
                <c:pt idx="0">
                  <c:v>8880</c:v>
                </c:pt>
                <c:pt idx="1">
                  <c:v>11097</c:v>
                </c:pt>
                <c:pt idx="2">
                  <c:v>7663</c:v>
                </c:pt>
                <c:pt idx="3">
                  <c:v>9601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224320"/>
        <c:axId val="111225856"/>
      </c:barChart>
      <c:catAx>
        <c:axId val="11122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225856"/>
        <c:crosses val="autoZero"/>
        <c:auto val="1"/>
        <c:lblAlgn val="ctr"/>
        <c:lblOffset val="100"/>
        <c:noMultiLvlLbl val="0"/>
      </c:catAx>
      <c:valAx>
        <c:axId val="1112258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1224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обращений граждан по источникам поступления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948992"/>
        <c:axId val="54950528"/>
      </c:barChart>
      <c:catAx>
        <c:axId val="5494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950528"/>
        <c:crosses val="autoZero"/>
        <c:auto val="1"/>
        <c:lblAlgn val="ctr"/>
        <c:lblOffset val="100"/>
        <c:noMultiLvlLbl val="0"/>
      </c:catAx>
      <c:valAx>
        <c:axId val="5495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94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343480559773746"/>
          <c:y val="2.6680600930402403E-2"/>
          <c:w val="0.46643462702865313"/>
          <c:h val="0.8882254707493142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'Источники поступления'!$C$30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'Источники поступления'!$A$32:$A$39</c:f>
              <c:strCache>
                <c:ptCount val="8"/>
                <c:pt idx="0">
                  <c:v>Непосредственно в Службу </c:v>
                </c:pt>
                <c:pt idx="1">
                  <c:v>Прокуратура Красноярского края (в том числе районные, городские) </c:v>
                </c:pt>
                <c:pt idx="2">
                  <c:v>Правительство Красноярского края  </c:v>
                </c:pt>
                <c:pt idx="3">
                  <c:v>Единое окно цифровой обратной связи </c:v>
                </c:pt>
                <c:pt idx="4">
                  <c:v>Управление Роспотребнадзора по Красноярскому краю (в том числе территориальные отделы) </c:v>
                </c:pt>
                <c:pt idx="5">
                  <c:v>Депутаты ГД РФ, ЗС Красноярского края, Красноярского городского Совета депутатов, районных Советов депутатов</c:v>
                </c:pt>
                <c:pt idx="6">
                  <c:v>Администрация г. Красноярска, районные, городские администрации </c:v>
                </c:pt>
                <c:pt idx="7">
                  <c:v>Министерства Красноярского края, РФ </c:v>
                </c:pt>
              </c:strCache>
            </c:strRef>
          </c:cat>
          <c:val>
            <c:numRef>
              <c:f>'Источники поступления'!$C$32:$C$39</c:f>
              <c:numCache>
                <c:formatCode>General</c:formatCode>
                <c:ptCount val="8"/>
                <c:pt idx="0">
                  <c:v>5016</c:v>
                </c:pt>
                <c:pt idx="1">
                  <c:v>1466</c:v>
                </c:pt>
                <c:pt idx="2">
                  <c:v>788</c:v>
                </c:pt>
                <c:pt idx="3">
                  <c:v>794</c:v>
                </c:pt>
                <c:pt idx="4">
                  <c:v>431</c:v>
                </c:pt>
                <c:pt idx="5">
                  <c:v>359</c:v>
                </c:pt>
                <c:pt idx="6">
                  <c:v>198</c:v>
                </c:pt>
                <c:pt idx="7">
                  <c:v>155</c:v>
                </c:pt>
              </c:numCache>
            </c:numRef>
          </c:val>
        </c:ser>
        <c:ser>
          <c:idx val="0"/>
          <c:order val="1"/>
          <c:tx>
            <c:strRef>
              <c:f>'Источники поступления'!$B$30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'Источники поступления'!$A$32:$A$39</c:f>
              <c:strCache>
                <c:ptCount val="8"/>
                <c:pt idx="0">
                  <c:v>Непосредственно в Службу </c:v>
                </c:pt>
                <c:pt idx="1">
                  <c:v>Прокуратура Красноярского края (в том числе районные, городские) </c:v>
                </c:pt>
                <c:pt idx="2">
                  <c:v>Правительство Красноярского края  </c:v>
                </c:pt>
                <c:pt idx="3">
                  <c:v>Единое окно цифровой обратной связи </c:v>
                </c:pt>
                <c:pt idx="4">
                  <c:v>Управление Роспотребнадзора по Красноярскому краю (в том числе территориальные отделы) </c:v>
                </c:pt>
                <c:pt idx="5">
                  <c:v>Депутаты ГД РФ, ЗС Красноярского края, Красноярского городского Совета депутатов, районных Советов депутатов</c:v>
                </c:pt>
                <c:pt idx="6">
                  <c:v>Администрация г. Красноярска, районные, городские администрации </c:v>
                </c:pt>
                <c:pt idx="7">
                  <c:v>Министерства Красноярского края, РФ </c:v>
                </c:pt>
              </c:strCache>
            </c:strRef>
          </c:cat>
          <c:val>
            <c:numRef>
              <c:f>'Источники поступления'!$B$32:$B$39</c:f>
              <c:numCache>
                <c:formatCode>General</c:formatCode>
                <c:ptCount val="8"/>
                <c:pt idx="0">
                  <c:v>4013</c:v>
                </c:pt>
                <c:pt idx="1">
                  <c:v>1287</c:v>
                </c:pt>
                <c:pt idx="2">
                  <c:v>746</c:v>
                </c:pt>
                <c:pt idx="3">
                  <c:v>399</c:v>
                </c:pt>
                <c:pt idx="4">
                  <c:v>362</c:v>
                </c:pt>
                <c:pt idx="5">
                  <c:v>204</c:v>
                </c:pt>
                <c:pt idx="6">
                  <c:v>156</c:v>
                </c:pt>
                <c:pt idx="7">
                  <c:v>124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336128"/>
        <c:axId val="54341632"/>
      </c:barChart>
      <c:catAx>
        <c:axId val="54336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341632"/>
        <c:crosses val="autoZero"/>
        <c:auto val="1"/>
        <c:lblAlgn val="ctr"/>
        <c:lblOffset val="100"/>
        <c:noMultiLvlLbl val="0"/>
      </c:catAx>
      <c:valAx>
        <c:axId val="54341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3361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82185641175306"/>
          <c:y val="1.834894322420224E-2"/>
          <c:w val="0.45387271824795661"/>
          <c:h val="0.9210429677160384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'Тематика обращений'!$C$1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'Тематика обращений'!$A$2:$A$8</c:f>
              <c:strCache>
                <c:ptCount val="7"/>
                <c:pt idx="0">
                  <c:v>Ненадлежащее содержание общего имущества</c:v>
                </c:pt>
                <c:pt idx="1">
                  <c:v>Оплата жилищно-коммунальных услуг</c:v>
                </c:pt>
                <c:pt idx="2">
                  <c:v>Предоставление коммунальных услуг ненадлежащего качества </c:v>
                </c:pt>
                <c:pt idx="3">
                  <c:v>Стандарт раскрытия информации,управление УК,ТСЖ,фальсификация</c:v>
                </c:pt>
                <c:pt idx="4">
                  <c:v>Государственный строительный надзор </c:v>
                </c:pt>
                <c:pt idx="5">
                  <c:v>Государственный контроль и надзор в области долевого строительства</c:v>
                </c:pt>
                <c:pt idx="6">
                  <c:v>Капитальный ремонт </c:v>
                </c:pt>
              </c:strCache>
            </c:strRef>
          </c:cat>
          <c:val>
            <c:numRef>
              <c:f>'Тематика обращений'!$C$2:$C$8</c:f>
              <c:numCache>
                <c:formatCode>General</c:formatCode>
                <c:ptCount val="7"/>
                <c:pt idx="0">
                  <c:v>3358</c:v>
                </c:pt>
                <c:pt idx="1">
                  <c:v>2514</c:v>
                </c:pt>
                <c:pt idx="2">
                  <c:v>1063</c:v>
                </c:pt>
                <c:pt idx="3">
                  <c:v>776</c:v>
                </c:pt>
                <c:pt idx="4">
                  <c:v>253</c:v>
                </c:pt>
                <c:pt idx="5">
                  <c:v>73</c:v>
                </c:pt>
                <c:pt idx="6">
                  <c:v>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98-4CD4-9541-5237E1DAA77E}"/>
            </c:ext>
          </c:extLst>
        </c:ser>
        <c:ser>
          <c:idx val="0"/>
          <c:order val="1"/>
          <c:tx>
            <c:strRef>
              <c:f>'Тематика обращений'!$B$1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'Тематика обращений'!$A$2:$A$8</c:f>
              <c:strCache>
                <c:ptCount val="7"/>
                <c:pt idx="0">
                  <c:v>Ненадлежащее содержание общего имущества</c:v>
                </c:pt>
                <c:pt idx="1">
                  <c:v>Оплата жилищно-коммунальных услуг</c:v>
                </c:pt>
                <c:pt idx="2">
                  <c:v>Предоставление коммунальных услуг ненадлежащего качества </c:v>
                </c:pt>
                <c:pt idx="3">
                  <c:v>Стандарт раскрытия информации,управление УК,ТСЖ,фальсификация</c:v>
                </c:pt>
                <c:pt idx="4">
                  <c:v>Государственный строительный надзор </c:v>
                </c:pt>
                <c:pt idx="5">
                  <c:v>Государственный контроль и надзор в области долевого строительства</c:v>
                </c:pt>
                <c:pt idx="6">
                  <c:v>Капитальный ремонт </c:v>
                </c:pt>
              </c:strCache>
            </c:strRef>
          </c:cat>
          <c:val>
            <c:numRef>
              <c:f>'Тематика обращений'!$B$2:$B$8</c:f>
              <c:numCache>
                <c:formatCode>General</c:formatCode>
                <c:ptCount val="7"/>
                <c:pt idx="0">
                  <c:v>2887</c:v>
                </c:pt>
                <c:pt idx="1">
                  <c:v>2120</c:v>
                </c:pt>
                <c:pt idx="2">
                  <c:v>780</c:v>
                </c:pt>
                <c:pt idx="3">
                  <c:v>552</c:v>
                </c:pt>
                <c:pt idx="4">
                  <c:v>234</c:v>
                </c:pt>
                <c:pt idx="5">
                  <c:v>96</c:v>
                </c:pt>
                <c:pt idx="6">
                  <c:v>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98-4CD4-9541-5237E1DAA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837056"/>
        <c:axId val="55838592"/>
      </c:barChart>
      <c:catAx>
        <c:axId val="5583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38592"/>
        <c:crosses val="autoZero"/>
        <c:auto val="1"/>
        <c:lblAlgn val="ctr"/>
        <c:lblOffset val="100"/>
        <c:noMultiLvlLbl val="0"/>
      </c:catAx>
      <c:valAx>
        <c:axId val="55838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837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'ОДИ (отдельно)'!$C$1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'ОДИ (отдельно)'!$A$2:$A$12</c:f>
              <c:strCache>
                <c:ptCount val="11"/>
                <c:pt idx="0">
                  <c:v>Ненадлежащее содержание подъездов</c:v>
                </c:pt>
                <c:pt idx="1">
                  <c:v>Ненадлежащее содержание крыш, кровли, чердачных помещений</c:v>
                </c:pt>
                <c:pt idx="2">
                  <c:v>Ненадлежащее содержание придомовой территории</c:v>
                </c:pt>
                <c:pt idx="3">
                  <c:v>Ненадлежащее содержание подвальных помещений</c:v>
                </c:pt>
                <c:pt idx="4">
                  <c:v>Приборы учета коммунальных ресурсов в жилищном фонде</c:v>
                </c:pt>
                <c:pt idx="5">
                  <c:v>Перебои в работе канализации</c:v>
                </c:pt>
                <c:pt idx="6">
                  <c:v>Перебои в работе вентиляции</c:v>
                </c:pt>
                <c:pt idx="7">
                  <c:v>Ненадлежащее содержание  элементов здания: фасады, стены, промерзания, швы,  стыки,  балконы, козырьки, перекрытия</c:v>
                </c:pt>
                <c:pt idx="8">
                  <c:v>Ненадлежащее содержание лифтов</c:v>
                </c:pt>
                <c:pt idx="9">
                  <c:v>Ненадлежащее содержание мусоропроводов</c:v>
                </c:pt>
                <c:pt idx="10">
                  <c:v>Отсутствие площадок накопления ТКО</c:v>
                </c:pt>
              </c:strCache>
            </c:strRef>
          </c:cat>
          <c:val>
            <c:numRef>
              <c:f>'ОДИ (отдельно)'!$C$2:$C$12</c:f>
              <c:numCache>
                <c:formatCode>General</c:formatCode>
                <c:ptCount val="11"/>
                <c:pt idx="0">
                  <c:v>772</c:v>
                </c:pt>
                <c:pt idx="1">
                  <c:v>371</c:v>
                </c:pt>
                <c:pt idx="2">
                  <c:v>743</c:v>
                </c:pt>
                <c:pt idx="3">
                  <c:v>215</c:v>
                </c:pt>
                <c:pt idx="4">
                  <c:v>120</c:v>
                </c:pt>
                <c:pt idx="5">
                  <c:v>288</c:v>
                </c:pt>
                <c:pt idx="6">
                  <c:v>138</c:v>
                </c:pt>
                <c:pt idx="7">
                  <c:v>412</c:v>
                </c:pt>
                <c:pt idx="8">
                  <c:v>59</c:v>
                </c:pt>
                <c:pt idx="9">
                  <c:v>41</c:v>
                </c:pt>
                <c:pt idx="1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1-4087-A9C8-37C7CAB8AF9C}"/>
            </c:ext>
          </c:extLst>
        </c:ser>
        <c:ser>
          <c:idx val="0"/>
          <c:order val="1"/>
          <c:tx>
            <c:strRef>
              <c:f>'ОДИ (отдельно)'!$B$1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'ОДИ (отдельно)'!$A$2:$A$12</c:f>
              <c:strCache>
                <c:ptCount val="11"/>
                <c:pt idx="0">
                  <c:v>Ненадлежащее содержание подъездов</c:v>
                </c:pt>
                <c:pt idx="1">
                  <c:v>Ненадлежащее содержание крыш, кровли, чердачных помещений</c:v>
                </c:pt>
                <c:pt idx="2">
                  <c:v>Ненадлежащее содержание придомовой территории</c:v>
                </c:pt>
                <c:pt idx="3">
                  <c:v>Ненадлежащее содержание подвальных помещений</c:v>
                </c:pt>
                <c:pt idx="4">
                  <c:v>Приборы учета коммунальных ресурсов в жилищном фонде</c:v>
                </c:pt>
                <c:pt idx="5">
                  <c:v>Перебои в работе канализации</c:v>
                </c:pt>
                <c:pt idx="6">
                  <c:v>Перебои в работе вентиляции</c:v>
                </c:pt>
                <c:pt idx="7">
                  <c:v>Ненадлежащее содержание  элементов здания: фасады, стены, промерзания, швы,  стыки,  балконы, козырьки, перекрытия</c:v>
                </c:pt>
                <c:pt idx="8">
                  <c:v>Ненадлежащее содержание лифтов</c:v>
                </c:pt>
                <c:pt idx="9">
                  <c:v>Ненадлежащее содержание мусоропроводов</c:v>
                </c:pt>
                <c:pt idx="10">
                  <c:v>Отсутствие площадок накопления ТКО</c:v>
                </c:pt>
              </c:strCache>
            </c:strRef>
          </c:cat>
          <c:val>
            <c:numRef>
              <c:f>'ОДИ (отдельно)'!$B$2:$B$12</c:f>
              <c:numCache>
                <c:formatCode>General</c:formatCode>
                <c:ptCount val="11"/>
                <c:pt idx="0">
                  <c:v>747</c:v>
                </c:pt>
                <c:pt idx="1">
                  <c:v>257</c:v>
                </c:pt>
                <c:pt idx="2">
                  <c:v>604</c:v>
                </c:pt>
                <c:pt idx="3">
                  <c:v>314</c:v>
                </c:pt>
                <c:pt idx="4">
                  <c:v>102</c:v>
                </c:pt>
                <c:pt idx="5">
                  <c:v>174</c:v>
                </c:pt>
                <c:pt idx="6">
                  <c:v>108</c:v>
                </c:pt>
                <c:pt idx="7">
                  <c:v>423</c:v>
                </c:pt>
                <c:pt idx="8">
                  <c:v>42</c:v>
                </c:pt>
                <c:pt idx="9">
                  <c:v>77</c:v>
                </c:pt>
                <c:pt idx="10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1-4087-A9C8-37C7CAB8A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743616"/>
        <c:axId val="55745152"/>
      </c:barChart>
      <c:catAx>
        <c:axId val="5574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745152"/>
        <c:crosses val="autoZero"/>
        <c:auto val="1"/>
        <c:lblAlgn val="ctr"/>
        <c:lblOffset val="100"/>
        <c:noMultiLvlLbl val="0"/>
      </c:catAx>
      <c:valAx>
        <c:axId val="55745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7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'комунал услуг'!$C$1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'комунал услуг'!$A$2:$A$7</c:f>
              <c:strCache>
                <c:ptCount val="6"/>
                <c:pt idx="0">
                  <c:v>Отсутствие отопления, предоставление отопления с перебоями</c:v>
                </c:pt>
                <c:pt idx="1">
                  <c:v>Отсутствие горячего водоснабжения, перебои,низкая температура</c:v>
                </c:pt>
                <c:pt idx="2">
                  <c:v>Отсутствие холодного водоснабжения,предоставление холодного водоснабжения с перебоями</c:v>
                </c:pt>
                <c:pt idx="3">
                  <c:v>Предоставление коммунальной услуги по электроснабжению ненадлежащего качества</c:v>
                </c:pt>
                <c:pt idx="4">
                  <c:v>Отсутствие газоснабжения/предоставление газоснабжения </c:v>
                </c:pt>
                <c:pt idx="5">
                  <c:v>Несвоевременный вывоз  ТКО</c:v>
                </c:pt>
              </c:strCache>
            </c:strRef>
          </c:cat>
          <c:val>
            <c:numRef>
              <c:f>'комунал услуг'!$C$2:$C$7</c:f>
              <c:numCache>
                <c:formatCode>General</c:formatCode>
                <c:ptCount val="6"/>
                <c:pt idx="0">
                  <c:v>650</c:v>
                </c:pt>
                <c:pt idx="1">
                  <c:v>224</c:v>
                </c:pt>
                <c:pt idx="2">
                  <c:v>211</c:v>
                </c:pt>
                <c:pt idx="3">
                  <c:v>257</c:v>
                </c:pt>
                <c:pt idx="4">
                  <c:v>9</c:v>
                </c:pt>
                <c:pt idx="5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FF-4DED-8C6F-D44D7D6BE798}"/>
            </c:ext>
          </c:extLst>
        </c:ser>
        <c:ser>
          <c:idx val="0"/>
          <c:order val="1"/>
          <c:tx>
            <c:strRef>
              <c:f>'комунал услуг'!$B$1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'комунал услуг'!$A$2:$A$7</c:f>
              <c:strCache>
                <c:ptCount val="6"/>
                <c:pt idx="0">
                  <c:v>Отсутствие отопления, предоставление отопления с перебоями</c:v>
                </c:pt>
                <c:pt idx="1">
                  <c:v>Отсутствие горячего водоснабжения, перебои,низкая температура</c:v>
                </c:pt>
                <c:pt idx="2">
                  <c:v>Отсутствие холодного водоснабжения,предоставление холодного водоснабжения с перебоями</c:v>
                </c:pt>
                <c:pt idx="3">
                  <c:v>Предоставление коммунальной услуги по электроснабжению ненадлежащего качества</c:v>
                </c:pt>
                <c:pt idx="4">
                  <c:v>Отсутствие газоснабжения/предоставление газоснабжения </c:v>
                </c:pt>
                <c:pt idx="5">
                  <c:v>Несвоевременный вывоз  ТКО</c:v>
                </c:pt>
              </c:strCache>
            </c:strRef>
          </c:cat>
          <c:val>
            <c:numRef>
              <c:f>'комунал услуг'!$B$2:$B$7</c:f>
              <c:numCache>
                <c:formatCode>General</c:formatCode>
                <c:ptCount val="6"/>
                <c:pt idx="0">
                  <c:v>381</c:v>
                </c:pt>
                <c:pt idx="1">
                  <c:v>167</c:v>
                </c:pt>
                <c:pt idx="2">
                  <c:v>172</c:v>
                </c:pt>
                <c:pt idx="3">
                  <c:v>168</c:v>
                </c:pt>
                <c:pt idx="4">
                  <c:v>1</c:v>
                </c:pt>
                <c:pt idx="5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FF-4DED-8C6F-D44D7D6BE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239424"/>
        <c:axId val="57240960"/>
      </c:barChart>
      <c:catAx>
        <c:axId val="5723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240960"/>
        <c:crosses val="autoZero"/>
        <c:auto val="1"/>
        <c:lblAlgn val="ctr"/>
        <c:lblOffset val="100"/>
        <c:noMultiLvlLbl val="0"/>
      </c:catAx>
      <c:valAx>
        <c:axId val="5724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3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70059842519687"/>
          <c:y val="2.6996628610001933E-2"/>
          <c:w val="0.46750740157480314"/>
          <c:h val="0.828801222146588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начислен!$C$2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начислен!$A$3:$A$8</c:f>
              <c:strCache>
                <c:ptCount val="6"/>
                <c:pt idx="0">
                  <c:v>Неправомерное начисление платы за коммунальные услуги</c:v>
                </c:pt>
                <c:pt idx="1">
                  <c:v>Неправомерное начисление платы за содержание МКД</c:v>
                </c:pt>
                <c:pt idx="2">
                  <c:v>Не проведен перерасчет размера платы за коммунальные услуги</c:v>
                </c:pt>
                <c:pt idx="3">
                  <c:v>Наличие задолженности перед РСО</c:v>
                </c:pt>
                <c:pt idx="4">
                  <c:v>Оплата за вывоз ТКО (кроме исключения платы из содержания жилого помещения)</c:v>
                </c:pt>
                <c:pt idx="5">
                  <c:v>Исключение платы по сбору и вывозу ТКО из платы за содержание жилого помещения</c:v>
                </c:pt>
              </c:strCache>
            </c:strRef>
          </c:cat>
          <c:val>
            <c:numRef>
              <c:f>начислен!$C$3:$C$8</c:f>
              <c:numCache>
                <c:formatCode>General</c:formatCode>
                <c:ptCount val="6"/>
                <c:pt idx="0">
                  <c:v>1452</c:v>
                </c:pt>
                <c:pt idx="1">
                  <c:v>338</c:v>
                </c:pt>
                <c:pt idx="2">
                  <c:v>111</c:v>
                </c:pt>
                <c:pt idx="3">
                  <c:v>53</c:v>
                </c:pt>
                <c:pt idx="4">
                  <c:v>97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17-4056-BA75-D3C8C642E359}"/>
            </c:ext>
          </c:extLst>
        </c:ser>
        <c:ser>
          <c:idx val="0"/>
          <c:order val="1"/>
          <c:tx>
            <c:strRef>
              <c:f>начислен!$B$2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начислен!$A$3:$A$8</c:f>
              <c:strCache>
                <c:ptCount val="6"/>
                <c:pt idx="0">
                  <c:v>Неправомерное начисление платы за коммунальные услуги</c:v>
                </c:pt>
                <c:pt idx="1">
                  <c:v>Неправомерное начисление платы за содержание МКД</c:v>
                </c:pt>
                <c:pt idx="2">
                  <c:v>Не проведен перерасчет размера платы за коммунальные услуги</c:v>
                </c:pt>
                <c:pt idx="3">
                  <c:v>Наличие задолженности перед РСО</c:v>
                </c:pt>
                <c:pt idx="4">
                  <c:v>Оплата за вывоз ТКО (кроме исключения платы из содержания жилого помещения)</c:v>
                </c:pt>
                <c:pt idx="5">
                  <c:v>Исключение платы по сбору и вывозу ТКО из платы за содержание жилого помещения</c:v>
                </c:pt>
              </c:strCache>
            </c:strRef>
          </c:cat>
          <c:val>
            <c:numRef>
              <c:f>начислен!$B$3:$B$8</c:f>
              <c:numCache>
                <c:formatCode>General</c:formatCode>
                <c:ptCount val="6"/>
                <c:pt idx="0">
                  <c:v>1172</c:v>
                </c:pt>
                <c:pt idx="1">
                  <c:v>207</c:v>
                </c:pt>
                <c:pt idx="2">
                  <c:v>71</c:v>
                </c:pt>
                <c:pt idx="3">
                  <c:v>22</c:v>
                </c:pt>
                <c:pt idx="4">
                  <c:v>177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17-4056-BA75-D3C8C642E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144896"/>
        <c:axId val="66163072"/>
      </c:barChart>
      <c:catAx>
        <c:axId val="6614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163072"/>
        <c:crosses val="autoZero"/>
        <c:auto val="1"/>
        <c:lblAlgn val="ctr"/>
        <c:lblOffset val="100"/>
        <c:noMultiLvlLbl val="0"/>
      </c:catAx>
      <c:valAx>
        <c:axId val="6616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14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'По территориям'!$C$4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территориям'!$A$5:$A$9</c:f>
              <c:strCache>
                <c:ptCount val="5"/>
                <c:pt idx="0">
                  <c:v>ТП по Северной группе районов</c:v>
                </c:pt>
                <c:pt idx="1">
                  <c:v>ТП по Южной группе районов</c:v>
                </c:pt>
                <c:pt idx="2">
                  <c:v>ТП по Западной группе районов</c:v>
                </c:pt>
                <c:pt idx="3">
                  <c:v>ТП по Восточной группе районов</c:v>
                </c:pt>
                <c:pt idx="4">
                  <c:v>ТП по г. Норильску и Таймырскому Долгано-Ненецкому району</c:v>
                </c:pt>
              </c:strCache>
            </c:strRef>
          </c:cat>
          <c:val>
            <c:numRef>
              <c:f>'По территориям'!$C$5:$C$9</c:f>
              <c:numCache>
                <c:formatCode>General</c:formatCode>
                <c:ptCount val="5"/>
                <c:pt idx="0">
                  <c:v>309</c:v>
                </c:pt>
                <c:pt idx="1">
                  <c:v>381</c:v>
                </c:pt>
                <c:pt idx="2">
                  <c:v>781</c:v>
                </c:pt>
                <c:pt idx="3">
                  <c:v>581</c:v>
                </c:pt>
                <c:pt idx="4">
                  <c:v>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B5-4070-A6AF-03A44C2CCD23}"/>
            </c:ext>
          </c:extLst>
        </c:ser>
        <c:ser>
          <c:idx val="0"/>
          <c:order val="1"/>
          <c:tx>
            <c:strRef>
              <c:f>'По территориям'!$B$4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территориям'!$A$5:$A$9</c:f>
              <c:strCache>
                <c:ptCount val="5"/>
                <c:pt idx="0">
                  <c:v>ТП по Северной группе районов</c:v>
                </c:pt>
                <c:pt idx="1">
                  <c:v>ТП по Южной группе районов</c:v>
                </c:pt>
                <c:pt idx="2">
                  <c:v>ТП по Западной группе районов</c:v>
                </c:pt>
                <c:pt idx="3">
                  <c:v>ТП по Восточной группе районов</c:v>
                </c:pt>
                <c:pt idx="4">
                  <c:v>ТП по г. Норильску и Таймырскому Долгано-Ненецкому району</c:v>
                </c:pt>
              </c:strCache>
            </c:strRef>
          </c:cat>
          <c:val>
            <c:numRef>
              <c:f>'По территориям'!$B$5:$B$9</c:f>
              <c:numCache>
                <c:formatCode>General</c:formatCode>
                <c:ptCount val="5"/>
                <c:pt idx="0">
                  <c:v>257</c:v>
                </c:pt>
                <c:pt idx="1">
                  <c:v>272</c:v>
                </c:pt>
                <c:pt idx="2">
                  <c:v>717</c:v>
                </c:pt>
                <c:pt idx="3">
                  <c:v>787</c:v>
                </c:pt>
                <c:pt idx="4">
                  <c:v>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B5-4070-A6AF-03A44C2CC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79040"/>
        <c:axId val="65897216"/>
      </c:barChart>
      <c:catAx>
        <c:axId val="65879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897216"/>
        <c:crosses val="autoZero"/>
        <c:auto val="1"/>
        <c:lblAlgn val="ctr"/>
        <c:lblOffset val="100"/>
        <c:noMultiLvlLbl val="0"/>
      </c:catAx>
      <c:valAx>
        <c:axId val="65897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8790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552BF-44DD-4B62-A09B-938E683211B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8EEA0-EB87-4BAA-A688-6C2563533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EEA0-EB87-4BAA-A688-6C2563533B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8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7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9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1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7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E29FE0-CF5F-4ACA-ADE4-63963D64C0A7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7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.me/krasnadzo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C963B-ACC3-78DD-3E77-EB0D2877C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012053"/>
            <a:ext cx="4625266" cy="1473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службы строительного надзора и жилищного контроля Красноярского края с обращениями граждан, юридических лиц и индивидуальных предпринимателей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F32BDC-FD63-3409-48B9-C8C1ABCA2286}"/>
              </a:ext>
            </a:extLst>
          </p:cNvPr>
          <p:cNvSpPr txBox="1"/>
          <p:nvPr/>
        </p:nvSpPr>
        <p:spPr>
          <a:xfrm>
            <a:off x="221942" y="1968986"/>
            <a:ext cx="118516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приоритетных направлений в деятельности службы строительного надзора и жилищного контроля Красноярского края (далее – Служба) является работа с обращениями граждан.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Сотрудники Службы в работе с обращениями граждан руководствуются Федеральным законом от 02.05.2006 № 59-ФЗ "О порядке рассмотрения обращений граждан Российской Федерации", Положением о Службе, утвержденным постановлением Правительства Красноярского края от 03.04.2012 № 143-п.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EE2ADA-DADF-0968-B318-290AC5261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9"/>
          <a:stretch/>
        </p:blipFill>
        <p:spPr>
          <a:xfrm>
            <a:off x="0" y="0"/>
            <a:ext cx="12192000" cy="8839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1B065AD-06F3-EF91-C54A-D6A0446F2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3638560"/>
            <a:ext cx="2624831" cy="265664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6712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8D61B8-2C6F-5911-06FB-EDDB4BD0943F}"/>
              </a:ext>
            </a:extLst>
          </p:cNvPr>
          <p:cNvSpPr txBox="1"/>
          <p:nvPr/>
        </p:nvSpPr>
        <p:spPr>
          <a:xfrm>
            <a:off x="95249" y="76111"/>
            <a:ext cx="11972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обращений граждан, поступивших в территориальные подразделения Службы за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</a:t>
            </a:r>
          </a:p>
          <a:p>
            <a:pPr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сравнению с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полугодием 2022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A1F0B9-80D6-C451-53FD-700D362EC849}"/>
              </a:ext>
            </a:extLst>
          </p:cNvPr>
          <p:cNvSpPr txBox="1"/>
          <p:nvPr/>
        </p:nvSpPr>
        <p:spPr>
          <a:xfrm>
            <a:off x="7439025" y="1333500"/>
            <a:ext cx="41349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общего числа обращений граждан за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в территориальные подразделения Службы поступило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2640 обращений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граждан, что на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4,7%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меньше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 за аналогичный период 2022 года.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460394"/>
              </p:ext>
            </p:extLst>
          </p:nvPr>
        </p:nvGraphicFramePr>
        <p:xfrm>
          <a:off x="287867" y="722442"/>
          <a:ext cx="6773333" cy="553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16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CED79D-F5F3-96D5-72F9-26D290B04F9E}"/>
              </a:ext>
            </a:extLst>
          </p:cNvPr>
          <p:cNvSpPr txBox="1"/>
          <p:nvPr/>
        </p:nvSpPr>
        <p:spPr>
          <a:xfrm>
            <a:off x="685800" y="114211"/>
            <a:ext cx="11144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обращений граждан, поступивших в Службу по Центральной группе районов Красноярского края</a:t>
            </a:r>
          </a:p>
          <a:p>
            <a:pPr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 в сравнении с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полугодием 2022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168481"/>
              </p:ext>
            </p:extLst>
          </p:nvPr>
        </p:nvGraphicFramePr>
        <p:xfrm>
          <a:off x="474133" y="1058334"/>
          <a:ext cx="11355916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69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941F32-D67D-DDFD-E2CE-92CA85C6EB98}"/>
              </a:ext>
            </a:extLst>
          </p:cNvPr>
          <p:cNvSpPr txBox="1"/>
          <p:nvPr/>
        </p:nvSpPr>
        <p:spPr>
          <a:xfrm>
            <a:off x="585927" y="284955"/>
            <a:ext cx="3977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граждан по районам г. Красноярска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87319E-E37A-3C8F-8A9D-49D6FADA2734}"/>
              </a:ext>
            </a:extLst>
          </p:cNvPr>
          <p:cNvSpPr txBox="1"/>
          <p:nvPr/>
        </p:nvSpPr>
        <p:spPr>
          <a:xfrm>
            <a:off x="5841507" y="284955"/>
            <a:ext cx="6169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вопросы, по которым поступило наибольшее количество обращений от граждан г. Красноярска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6D841C-14D0-3B10-D9A7-9B4FCE40D8B0}"/>
              </a:ext>
            </a:extLst>
          </p:cNvPr>
          <p:cNvSpPr txBox="1"/>
          <p:nvPr/>
        </p:nvSpPr>
        <p:spPr>
          <a:xfrm>
            <a:off x="6871316" y="2831976"/>
            <a:ext cx="197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AB8FA37C-9DF5-4DF6-5FA0-EC61103CB57B}"/>
              </a:ext>
            </a:extLst>
          </p:cNvPr>
          <p:cNvSpPr/>
          <p:nvPr/>
        </p:nvSpPr>
        <p:spPr>
          <a:xfrm>
            <a:off x="6871316" y="1088008"/>
            <a:ext cx="4293809" cy="54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Неправомерное начисление платы за коммунальные услуги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21,7%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00DAAF8E-0061-B954-77D3-A08FF83BD5A5}"/>
              </a:ext>
            </a:extLst>
          </p:cNvPr>
          <p:cNvSpPr/>
          <p:nvPr/>
        </p:nvSpPr>
        <p:spPr>
          <a:xfrm>
            <a:off x="6871316" y="1659788"/>
            <a:ext cx="4293809" cy="54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подъездов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D52F756B-3416-5D99-E4A5-359D5FA6B565}"/>
              </a:ext>
            </a:extLst>
          </p:cNvPr>
          <p:cNvSpPr/>
          <p:nvPr/>
        </p:nvSpPr>
        <p:spPr>
          <a:xfrm>
            <a:off x="6871317" y="3976984"/>
            <a:ext cx="4293808" cy="54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отопления, предоставление отопления с перебоями, низкая температура в жилых помещениях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6,4%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956345C4-DA15-9E06-B09A-22ED0B990296}"/>
              </a:ext>
            </a:extLst>
          </p:cNvPr>
          <p:cNvSpPr/>
          <p:nvPr/>
        </p:nvSpPr>
        <p:spPr>
          <a:xfrm>
            <a:off x="6871316" y="2227052"/>
            <a:ext cx="4293809" cy="54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 придомовой  территории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12,6%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C01F5335-AE5E-D92A-28EB-BB4E83B6875E}"/>
              </a:ext>
            </a:extLst>
          </p:cNvPr>
          <p:cNvSpPr/>
          <p:nvPr/>
        </p:nvSpPr>
        <p:spPr>
          <a:xfrm>
            <a:off x="6871316" y="4554334"/>
            <a:ext cx="4293809" cy="54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</a:t>
            </a:r>
            <a:r>
              <a:rPr lang="ru-RU" dirty="0"/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крыш, кровель, чердачных помещений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6,4%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C0069B6-3AA0-42B2-6ED8-F67BAB9E31E5}"/>
              </a:ext>
            </a:extLst>
          </p:cNvPr>
          <p:cNvSpPr/>
          <p:nvPr/>
        </p:nvSpPr>
        <p:spPr>
          <a:xfrm>
            <a:off x="6871316" y="2794961"/>
            <a:ext cx="4293809" cy="54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Фальсификация, ФХД, ознакомление с документами, порядок проведения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11%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7357E88C-765D-330C-95BA-FC8B469014E7}"/>
              </a:ext>
            </a:extLst>
          </p:cNvPr>
          <p:cNvSpPr/>
          <p:nvPr/>
        </p:nvSpPr>
        <p:spPr>
          <a:xfrm>
            <a:off x="6871317" y="3367876"/>
            <a:ext cx="4293808" cy="574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конструктивных элементов здания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6,7%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87E620B-2F4E-9BAC-3D56-B535316588F4}"/>
              </a:ext>
            </a:extLst>
          </p:cNvPr>
          <p:cNvSpPr/>
          <p:nvPr/>
        </p:nvSpPr>
        <p:spPr>
          <a:xfrm>
            <a:off x="6871316" y="5131683"/>
            <a:ext cx="4293809" cy="45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Неправомерное начисление платы за содержание: завышен размер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</a:p>
          <a:p>
            <a:pPr lvl="0"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5,3%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0" y="931286"/>
            <a:ext cx="5653587" cy="42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34097"/>
            <a:ext cx="5638799" cy="112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10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37B744-29A9-A411-0D3F-82FBCA368A59}"/>
              </a:ext>
            </a:extLst>
          </p:cNvPr>
          <p:cNvSpPr txBox="1"/>
          <p:nvPr/>
        </p:nvSpPr>
        <p:spPr>
          <a:xfrm>
            <a:off x="438150" y="143560"/>
            <a:ext cx="11182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 в СМИ информации о порядке работы с обращениями граждан</a:t>
            </a:r>
            <a:r>
              <a:rPr lang="en-US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другой актуальной информации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50AB16-2DBA-2C79-B388-BDE0E110842F}"/>
              </a:ext>
            </a:extLst>
          </p:cNvPr>
          <p:cNvSpPr txBox="1"/>
          <p:nvPr/>
        </p:nvSpPr>
        <p:spPr>
          <a:xfrm>
            <a:off x="104503" y="543669"/>
            <a:ext cx="772645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Службе отработана система оперативного взаимодействия со средствами массовой информации, регулярного освещения деятельности службы на страницах газет, журналов, радио и телевидении.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Официальный сайт Службы расположен в сети Интернет по адресу: 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krasnadzor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«Электронная приемная» официального сайта службы содержит информацию о том, как обратиться в службу, график приема граждан, требования к письменному обращению граждан, обзор обращений граждан. Ответственные лица Службы обеспечивают своевременное предоставление и обновление информации для размещения на официальном сайте.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средствах массовой информации размещено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179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публикации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других журналистских материалов в целях доведения до населения общественно важной информации, также дополнительно размещена информация на официальном сайте Службы в количестве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168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Службой создан телеграм-канал 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https://t.me/krasnadzor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количеством подписчиков более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2190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 где размещено 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537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странице Службы в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размещено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6EE91F-7423-5093-47B2-6E4068AF2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8" b="3889"/>
          <a:stretch/>
        </p:blipFill>
        <p:spPr>
          <a:xfrm>
            <a:off x="7830959" y="543671"/>
            <a:ext cx="4347673" cy="2190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5878432-569E-0D34-BEF1-EB3253DC5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15" t="6944" r="19375" b="6667"/>
          <a:stretch/>
        </p:blipFill>
        <p:spPr>
          <a:xfrm>
            <a:off x="7830959" y="2734491"/>
            <a:ext cx="4347673" cy="3137403"/>
          </a:xfrm>
          <a:prstGeom prst="rect">
            <a:avLst/>
          </a:prstGeom>
        </p:spPr>
      </p:pic>
      <p:pic>
        <p:nvPicPr>
          <p:cNvPr id="1026" name="Рисунок 1" descr="Описание: QR_telegram">
            <a:extLst>
              <a:ext uri="{FF2B5EF4-FFF2-40B4-BE49-F238E27FC236}">
                <a16:creationId xmlns:a16="http://schemas.microsoft.com/office/drawing/2014/main" xmlns="" id="{A72BB171-4A3D-7E0D-785C-D6631AB65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8282"/>
            <a:ext cx="1734958" cy="17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2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B3D1DF-B057-7177-2DEA-C0F936BA07DD}"/>
              </a:ext>
            </a:extLst>
          </p:cNvPr>
          <p:cNvSpPr txBox="1"/>
          <p:nvPr/>
        </p:nvSpPr>
        <p:spPr>
          <a:xfrm>
            <a:off x="504824" y="785336"/>
            <a:ext cx="768994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Ежемесячно руководитель, заместители, руководители структурных подразделений Службы и начальники отделов ведут личный прием 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Руководителем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за пер полугодие принято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руководителями территориальных подразделений Службы принято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период рабочих поездок в муниципальные образования края принято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Служба на постоянной основе участвует в днях бесплатной юридической помощи, проводимой Красноярским региональным отделением Общероссийской общественной организации «Ассоциация юристов России». За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принято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Служба участвовала в неделях приемов граждан по вопросам жилищного-коммунального хозяйства, организованной Региональной общественной приемной Председателя Всероссийской политической партии «Единая Россия»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Д.А.Медведева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было принято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граждан.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Служба участвовала в мероприятиях управления по работе с обращениями граждан - общественной приемной Губернатора края. В мобильной приемной Губернатора края принято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первом квартале Служба принимала участие в выставке «Строительство и Архитектура», в рамках которой была организована консультативная площадка. Проконсультировано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юридических лица.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E121A6-DC2B-D934-780F-77552250FA12}"/>
              </a:ext>
            </a:extLst>
          </p:cNvPr>
          <p:cNvSpPr txBox="1"/>
          <p:nvPr/>
        </p:nvSpPr>
        <p:spPr>
          <a:xfrm>
            <a:off x="2628900" y="14870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прием граждан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5B0334E-7D95-5EF8-6AA6-F316D96D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0" y="3899939"/>
            <a:ext cx="4093029" cy="23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2E4DF3-6F3F-7877-753F-2775C9C6C48B}"/>
              </a:ext>
            </a:extLst>
          </p:cNvPr>
          <p:cNvSpPr txBox="1"/>
          <p:nvPr/>
        </p:nvSpPr>
        <p:spPr>
          <a:xfrm>
            <a:off x="496116" y="533757"/>
            <a:ext cx="1133798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рассмотрено </a:t>
            </a:r>
            <a:r>
              <a:rPr lang="ru-RU" sz="1200" b="1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9601 </a:t>
            </a:r>
            <a:r>
              <a:rPr lang="ru-RU" sz="1200" spc="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обращение </a:t>
            </a: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рассмотрения обращений граждан приняты следующие решения: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«ответ по существу, разъяснение»-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4892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«оставлено без ответа автору»-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по существу, поддержано, меры приняты»-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1726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по существу, не поддержано»-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623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«дан ответ»-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510</a:t>
            </a:r>
            <a:endParaRPr lang="ru-RU" sz="1200" b="1" spc="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более </a:t>
            </a:r>
            <a:r>
              <a:rPr lang="ru-RU" sz="1200" b="1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8948 </a:t>
            </a:r>
            <a:r>
              <a:rPr lang="ru-RU" sz="12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</a:t>
            </a:r>
            <a:r>
              <a:rPr lang="ru-RU" sz="1200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12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ответа по результатам рассмотрений обращений граждан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более </a:t>
            </a:r>
            <a:r>
              <a:rPr lang="ru-RU" sz="1200" b="1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5893 </a:t>
            </a:r>
            <a:r>
              <a:rPr lang="ru-RU" sz="12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письменных </a:t>
            </a: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 по результатам рассмотрения обращений юридических лиц и индивидуальных предпринимателей </a:t>
            </a:r>
            <a:endParaRPr lang="en-US" sz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выдано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1969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предостережений о недопустимости нарушений обязательных требований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723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писем с информацией об устранении и недопущении нарушений,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129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писем – о возражениях по полученным предостережениям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Выявленные нарушения, по которым выданы предостережения: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2390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и норм технической эксплуатации жилищного фонда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519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 расчета внесения платы за жилищно-коммунальные услуги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99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управления многоквартирными домами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251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своевременного и полного размещения информации в ГИС ЖКХ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165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предоставления коммунальных услуг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работе по организации работы с твердыми коммунальными отходами, их сбору и вывозу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127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эксплуатации дворовых территорий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54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грубых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лицензионных требований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115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обязательных требований по энергосбережению в жилищном фонде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эксплуатации внутридомового газового оборудования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37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организации капитального ремонта многоквартирных домов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эксплуатации лифтового оборудования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149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выездных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обследований многоквартирных домов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130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инспекционных визита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164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жилищного законодательства, в том числе: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137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и норм технической эксплуатации жилищного фонда,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 расчета внесения платы за жилищно-коммунальные услуги,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требований законодательства о размещении информации в ГИС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ЖКХ, 2 нарушения требований законодательства к управлению многоквартирными домами, 1 нарушение режима электроснабжения.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выявленных нарушений выдано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предписания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571928-7887-BB73-0521-AB0CBEB95806}"/>
              </a:ext>
            </a:extLst>
          </p:cNvPr>
          <p:cNvSpPr txBox="1"/>
          <p:nvPr/>
        </p:nvSpPr>
        <p:spPr>
          <a:xfrm>
            <a:off x="3981450" y="13918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Итоги за </a:t>
            </a:r>
            <a:r>
              <a:rPr lang="en-US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000" dirty="0" smtClean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 </a:t>
            </a:r>
            <a:r>
              <a:rPr lang="en-US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1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8CBDDD-A19C-72E7-8F2C-8C3C80C0A427}"/>
              </a:ext>
            </a:extLst>
          </p:cNvPr>
          <p:cNvSpPr txBox="1"/>
          <p:nvPr/>
        </p:nvSpPr>
        <p:spPr>
          <a:xfrm>
            <a:off x="200025" y="109835"/>
            <a:ext cx="11630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Меры по устранению причин и условий, способствующих повышенной активности обращения граждан</a:t>
            </a:r>
            <a:endParaRPr lang="ru-RU" sz="16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A914A5-B877-EE0E-BCD2-A6AD1F76D580}"/>
              </a:ext>
            </a:extLst>
          </p:cNvPr>
          <p:cNvSpPr txBox="1"/>
          <p:nvPr/>
        </p:nvSpPr>
        <p:spPr>
          <a:xfrm>
            <a:off x="133349" y="572691"/>
            <a:ext cx="119157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устранения причин и условий, способствующих повышенной активности обращений граждан приняты следующие меры: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роведены консультации граждан в телефонном режиме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опубликована информации на сайте Службы и в СМИ по актуальным темам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личные приемы граждан руководителем Службы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руководителями территориальных подразделений, начальниками отделов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профилактические визиты и рабочие встречи с руководителями управляющих компаний, которые допускают нарушения, и на которых жалуются граждане в своих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обращениях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оперативное решение вопросов граждан через информационную систему ПОС и группу «Оперативное совещание», разъяснение порядка проведения текущего ремонта в МКД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рабочие встречи в органах местного самоуправления по актуальным вопросам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аправлены письма в министерство промышленности, энергетики и жилищно-коммунального хозяйства Красноярского края для содействия по урегулированию вопроса по  своевременному снятию и предоставлению сетевыми организациями ПАО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Россети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Сибирь» и АО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КрасЭко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в ПАО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Красноярскэнергосбыт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 показаний индивидуальных приборов учета в сроки, соответствующие действующему жилищному законодательству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аправлены информационные письма и выданы предостережения при наличии признаков нарушения при оценке сведений по поступившим обращениям на предмет правильности начисления платы за коммунальные услуги, в том числе, на предмет начисления платы за коммунальные услуги с учетом предельного индекса изменения платы за коммунальные услуги в связи с увеличением тарифов за коммунальные услуги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организовано оперативное взаимодействие с органами  уголовного преследования в рамках заключенного трехстороннего соглашения между прокуратурой края, Службой и ГУ МВД России по краю, с целью выявления подложных документов, связанных с организацией, и проведением общих собраний собственников помещения в многоквартирных домах, пресечения дальнейшего использования таких документов для управления многоквартирными домами, а также недопущения к управлению многоквартирным домом недобросовестных юридических лиц на основании подложных документов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аправлена информация в адрес застройщиков для принятия мер по устранению нарушений, выявленных при эксплуатации объектов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12842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447A82-74F5-93C4-4BDB-0CBD2379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594360"/>
            <a:ext cx="3886199" cy="51088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статистика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граждан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BEE25D-A415-2405-57F7-A8D75417B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74" y="1257300"/>
            <a:ext cx="3886199" cy="54483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I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Службу поступило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граждан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больше,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 аналогичный период 2022 года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Письменных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3650;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по системам электронного документооборота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5157;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окно цифровой обратной связи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794.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spc="1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F236666-DEA4-8177-B9F1-628CEC649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496625"/>
              </p:ext>
            </p:extLst>
          </p:nvPr>
        </p:nvGraphicFramePr>
        <p:xfrm>
          <a:off x="4809226" y="686693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36AF81-64EF-119B-1EDC-5A494655943C}"/>
              </a:ext>
            </a:extLst>
          </p:cNvPr>
          <p:cNvSpPr txBox="1"/>
          <p:nvPr/>
        </p:nvSpPr>
        <p:spPr>
          <a:xfrm>
            <a:off x="6000750" y="225028"/>
            <a:ext cx="7572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обращений граждан по годам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097765"/>
              </p:ext>
            </p:extLst>
          </p:nvPr>
        </p:nvGraphicFramePr>
        <p:xfrm>
          <a:off x="4356340" y="776377"/>
          <a:ext cx="7539486" cy="576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35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D60C39-1863-7BC5-658F-992A1D1F4C44}"/>
              </a:ext>
            </a:extLst>
          </p:cNvPr>
          <p:cNvSpPr txBox="1"/>
          <p:nvPr/>
        </p:nvSpPr>
        <p:spPr>
          <a:xfrm>
            <a:off x="962024" y="109835"/>
            <a:ext cx="10601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поступления обращений граждан в Службу</a:t>
            </a:r>
            <a:b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b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E65938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B41C7367-2FEC-7352-8286-EE4B01108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389179"/>
              </p:ext>
            </p:extLst>
          </p:nvPr>
        </p:nvGraphicFramePr>
        <p:xfrm>
          <a:off x="5387975" y="1038827"/>
          <a:ext cx="6524625" cy="486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" y="855133"/>
            <a:ext cx="5200788" cy="523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77532" y="1921934"/>
            <a:ext cx="8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5016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734" y="2590799"/>
            <a:ext cx="82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1466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734" y="2221467"/>
            <a:ext cx="61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155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532" y="3288474"/>
            <a:ext cx="115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9601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334" y="3288474"/>
            <a:ext cx="92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6267" y="3960798"/>
            <a:ext cx="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788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534" y="4646599"/>
            <a:ext cx="77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359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1265" y="5125997"/>
            <a:ext cx="75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431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7900" y="5278859"/>
            <a:ext cx="9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794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458826"/>
              </p:ext>
            </p:extLst>
          </p:nvPr>
        </p:nvGraphicFramePr>
        <p:xfrm>
          <a:off x="5240866" y="855133"/>
          <a:ext cx="6322483" cy="523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09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6F375-5D28-EDD6-5F47-1BE0727D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22774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населения Красноярского края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E6FA29BB-63D7-AB27-4694-79F5D47B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780" y="828675"/>
            <a:ext cx="6192970" cy="5040419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rgbClr val="E659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от жителей которых обращения поступали в Службу чаще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1061216"/>
            <a:ext cx="2633133" cy="511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89" y="1346199"/>
            <a:ext cx="3880632" cy="493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Рисунок 1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20" y="1871133"/>
            <a:ext cx="5965074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D4EA55-AE93-AD26-64F6-2C94C3645891}"/>
              </a:ext>
            </a:extLst>
          </p:cNvPr>
          <p:cNvSpPr txBox="1"/>
          <p:nvPr/>
        </p:nvSpPr>
        <p:spPr>
          <a:xfrm>
            <a:off x="133350" y="0"/>
            <a:ext cx="11772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ctr"/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Причины, способствующие обращениям граждан и организаций в Службу за </a:t>
            </a:r>
            <a:r>
              <a:rPr lang="en-US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0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31C8B3-8B94-FB70-F369-0825A7A68760}"/>
              </a:ext>
            </a:extLst>
          </p:cNvPr>
          <p:cNvSpPr txBox="1"/>
          <p:nvPr/>
        </p:nvSpPr>
        <p:spPr>
          <a:xfrm>
            <a:off x="345349" y="400110"/>
            <a:ext cx="11348901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еудовлетворительное содержание общего имущества в МКД, несвоевременное выполнение заявок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отопления, предоставление отопления с перебоями, низкая температура в жилом помещении, ненадлежащее содержании системы отопления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величение тарифов в декабре 2022 года за коммунальные услуги, несогласие с начислением платы за коммунальные услуги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ерерасчеты, произведенные управляющими организациями за коммунальные ресурсы в целях содержания общего имущества (далее – СОИ), в многоквартирных домах, в которых установлены общедомовые прибора учета коммунальных ресурсов, расчет производился исходя из норматива потребления коммунальные ресурсы в целях СОИ, поскольку собственниками помещений в многоквартирных домах решения о расчете СОИ по фактическим показаниям приборов учета не принимались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квартале перерасчеты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платы за электроснабжение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ПАО «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Красноярскэнергосбыт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из-за несвоевременной передачи сетевыми организациями объема электроэнергии, либо передача объемов электроэнергии не соответствующего показаниям индивидуальных приборов  учета по состоянию на 25 число расчетного месяца и не равному календарному месяцу, при этом в отдельные расчетные периоды социальная норма электроэнергии учитывается  в неполном объеме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возможная фальсификация официальных документов, составленных при приведении общего собрания собственников помещений МКД, протоколов общих собраний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астая смена управляющих компаний для управления многоквартирными домами порождает социальную напряженность населения, связанную с искажением волеизъявления собственников помещений, при наличии фальсификации подписей в решениях граждан, принимавших участие в общих собраниях, а также в последствии, влекущая к снижению качества управления жилищным фондом в целом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устранения строительных недостатков, выявленных в процессе эксплуатации объекта капитального строительства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недовольство строительными работами или процессами организации строительного производства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111778-FAB7-A1FC-5377-8118D15CBA61}"/>
              </a:ext>
            </a:extLst>
          </p:cNvPr>
          <p:cNvSpPr txBox="1"/>
          <p:nvPr/>
        </p:nvSpPr>
        <p:spPr>
          <a:xfrm>
            <a:off x="33337" y="0"/>
            <a:ext cx="1212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вопросов, поставленных в обращениях граждан,</a:t>
            </a:r>
            <a:endParaRPr lang="ru-RU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поступивших в Службу за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в сравнении с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полугодием 2022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57D9B37C-80CD-4A7A-9C03-5456D5A3B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05713"/>
              </p:ext>
            </p:extLst>
          </p:nvPr>
        </p:nvGraphicFramePr>
        <p:xfrm>
          <a:off x="347133" y="745067"/>
          <a:ext cx="11421533" cy="539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976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82E141-FC06-F1F8-97B5-2EBDB1E5EB26}"/>
              </a:ext>
            </a:extLst>
          </p:cNvPr>
          <p:cNvSpPr txBox="1"/>
          <p:nvPr/>
        </p:nvSpPr>
        <p:spPr>
          <a:xfrm>
            <a:off x="466725" y="0"/>
            <a:ext cx="11496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основных вопросов в обращениях граждан, поступивших в Службу за I </a:t>
            </a:r>
            <a:r>
              <a:rPr lang="ru-RU" sz="16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sz="16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 по содержанию общего имущества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C89923DF-8C06-461B-9085-8A1684CEDC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000046"/>
              </p:ext>
            </p:extLst>
          </p:nvPr>
        </p:nvGraphicFramePr>
        <p:xfrm>
          <a:off x="1049868" y="584775"/>
          <a:ext cx="9897532" cy="561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35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569EBC-F9A6-0E2C-F7C5-9C46F1E04391}"/>
              </a:ext>
            </a:extLst>
          </p:cNvPr>
          <p:cNvSpPr txBox="1"/>
          <p:nvPr/>
        </p:nvSpPr>
        <p:spPr>
          <a:xfrm>
            <a:off x="200025" y="100310"/>
            <a:ext cx="1184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основных вопросов в обращениях граждан, поступивших в Службу за </a:t>
            </a:r>
            <a:r>
              <a:rPr lang="en-US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 </a:t>
            </a:r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предоставлению коммунальных услуг</a:t>
            </a:r>
            <a:endParaRPr lang="ru-RU" sz="16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0B6B6A3-D498-4E46-B24B-CEFA97E80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466570"/>
              </p:ext>
            </p:extLst>
          </p:nvPr>
        </p:nvGraphicFramePr>
        <p:xfrm>
          <a:off x="1007534" y="829733"/>
          <a:ext cx="10778066" cy="527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42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5FC50A-464D-3CFD-3F15-8DA93787CFCA}"/>
              </a:ext>
            </a:extLst>
          </p:cNvPr>
          <p:cNvSpPr txBox="1"/>
          <p:nvPr/>
        </p:nvSpPr>
        <p:spPr>
          <a:xfrm>
            <a:off x="361950" y="0"/>
            <a:ext cx="11639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основных вопросов в обращениях граждан, поступивших в Службу за </a:t>
            </a:r>
            <a:r>
              <a:rPr lang="en-US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полугодие 2023 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 </a:t>
            </a:r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начислению платы за жилищные и коммунальные услуги</a:t>
            </a:r>
            <a:endParaRPr lang="ru-RU" sz="16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4D7283B1-0146-4B61-9683-95FCE9F09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119593"/>
              </p:ext>
            </p:extLst>
          </p:nvPr>
        </p:nvGraphicFramePr>
        <p:xfrm>
          <a:off x="1236133" y="889000"/>
          <a:ext cx="10524067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94493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3312</TotalTime>
  <Words>1191</Words>
  <Application>Microsoft Office PowerPoint</Application>
  <PresentationFormat>Произвольный</PresentationFormat>
  <Paragraphs>132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  О работе службы строительного надзора и жилищного контроля Красноярского края с обращениями граждан, юридических лиц и индивидуальных предпринимателей </vt:lpstr>
      <vt:lpstr>Общая статистика обращений граждан</vt:lpstr>
      <vt:lpstr>Презентация PowerPoint</vt:lpstr>
      <vt:lpstr>Активность населения Красноярского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Махонова Наталья Васильевна</dc:creator>
  <cp:lastModifiedBy>Регистрация</cp:lastModifiedBy>
  <cp:revision>127</cp:revision>
  <dcterms:created xsi:type="dcterms:W3CDTF">2023-04-04T10:20:35Z</dcterms:created>
  <dcterms:modified xsi:type="dcterms:W3CDTF">2023-07-20T09:02:29Z</dcterms:modified>
</cp:coreProperties>
</file>