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62" r:id="rId5"/>
    <p:sldId id="266" r:id="rId6"/>
    <p:sldId id="268" r:id="rId7"/>
    <p:sldId id="265" r:id="rId8"/>
    <p:sldId id="264" r:id="rId9"/>
    <p:sldId id="270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B37C5"/>
    <a:srgbClr val="FF9966"/>
    <a:srgbClr val="CC3399"/>
    <a:srgbClr val="000000"/>
    <a:srgbClr val="FF7C80"/>
    <a:srgbClr val="FFFF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83" autoAdjust="0"/>
    <p:restoredTop sz="94654" autoAdjust="0"/>
  </p:normalViewPr>
  <p:slideViewPr>
    <p:cSldViewPr>
      <p:cViewPr varScale="1">
        <p:scale>
          <a:sx n="104" d="100"/>
          <a:sy n="104" d="100"/>
        </p:scale>
        <p:origin x="-26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50" d="100"/>
        <a:sy n="50" d="100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2040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7CB9D1-598C-4C46-A29E-052D2A76B0C7}" type="datetimeFigureOut">
              <a:rPr lang="ru-RU" smtClean="0"/>
              <a:pPr/>
              <a:t>20.08.2013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5A1D9D-0A8E-41F9-AA78-D0C52A60C13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8D8A40-B2E1-4AFA-BEB0-8E3C4DB99445}" type="datetimeFigureOut">
              <a:rPr lang="ru-RU" smtClean="0"/>
              <a:pPr/>
              <a:t>20.08.2013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8E63A6-A5F0-4F7D-8DEC-DBFEC53E24B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8E63A6-A5F0-4F7D-8DEC-DBFEC53E24B9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8E63A6-A5F0-4F7D-8DEC-DBFEC53E24B9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8E63A6-A5F0-4F7D-8DEC-DBFEC53E24B9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83D53-F266-4483-ADE9-435FF8E000C6}" type="datetimeFigureOut">
              <a:rPr lang="ru-RU" smtClean="0"/>
              <a:pPr/>
              <a:t>20.08.2013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E32DF-D2F8-4814-8AA1-C9DDEEEEEB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83D53-F266-4483-ADE9-435FF8E000C6}" type="datetimeFigureOut">
              <a:rPr lang="ru-RU" smtClean="0"/>
              <a:pPr/>
              <a:t>20.08.2013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E32DF-D2F8-4814-8AA1-C9DDEEEEEB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83D53-F266-4483-ADE9-435FF8E000C6}" type="datetimeFigureOut">
              <a:rPr lang="ru-RU" smtClean="0"/>
              <a:pPr/>
              <a:t>20.08.2013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E32DF-D2F8-4814-8AA1-C9DDEEEEEB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83D53-F266-4483-ADE9-435FF8E000C6}" type="datetimeFigureOut">
              <a:rPr lang="ru-RU" smtClean="0"/>
              <a:pPr/>
              <a:t>20.08.2013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E32DF-D2F8-4814-8AA1-C9DDEEEEEB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83D53-F266-4483-ADE9-435FF8E000C6}" type="datetimeFigureOut">
              <a:rPr lang="ru-RU" smtClean="0"/>
              <a:pPr/>
              <a:t>20.08.2013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E32DF-D2F8-4814-8AA1-C9DDEEEEEB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83D53-F266-4483-ADE9-435FF8E000C6}" type="datetimeFigureOut">
              <a:rPr lang="ru-RU" smtClean="0"/>
              <a:pPr/>
              <a:t>20.08.2013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E32DF-D2F8-4814-8AA1-C9DDEEEEEB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83D53-F266-4483-ADE9-435FF8E000C6}" type="datetimeFigureOut">
              <a:rPr lang="ru-RU" smtClean="0"/>
              <a:pPr/>
              <a:t>20.08.2013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E32DF-D2F8-4814-8AA1-C9DDEEEEEB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83D53-F266-4483-ADE9-435FF8E000C6}" type="datetimeFigureOut">
              <a:rPr lang="ru-RU" smtClean="0"/>
              <a:pPr/>
              <a:t>20.08.2013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E32DF-D2F8-4814-8AA1-C9DDEEEEEB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83D53-F266-4483-ADE9-435FF8E000C6}" type="datetimeFigureOut">
              <a:rPr lang="ru-RU" smtClean="0"/>
              <a:pPr/>
              <a:t>20.08.2013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E32DF-D2F8-4814-8AA1-C9DDEEEEEB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83D53-F266-4483-ADE9-435FF8E000C6}" type="datetimeFigureOut">
              <a:rPr lang="ru-RU" smtClean="0"/>
              <a:pPr/>
              <a:t>20.08.2013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E32DF-D2F8-4814-8AA1-C9DDEEEEEB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83D53-F266-4483-ADE9-435FF8E000C6}" type="datetimeFigureOut">
              <a:rPr lang="ru-RU" smtClean="0"/>
              <a:pPr/>
              <a:t>20.08.2013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E32DF-D2F8-4814-8AA1-C9DDEEEEEB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783D53-F266-4483-ADE9-435FF8E000C6}" type="datetimeFigureOut">
              <a:rPr lang="ru-RU" smtClean="0"/>
              <a:pPr/>
              <a:t>20.08.2013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0E32DF-D2F8-4814-8AA1-C9DDEEEEEB9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B43AD42F393A7CFF4ABF173B47B3BDD5D6019DAB1B5319E9912C9AA7D81C5897B2E966F920A23498XBAAE" TargetMode="External"/><Relationship Id="rId2" Type="http://schemas.openxmlformats.org/officeDocument/2006/relationships/hyperlink" Target="consultantplus://offline/ref=42BCC4187DFCAE71E1A41202AF159B699FA5F830CAF90888155A07B92BDCM5E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A7F0195EB93D5F680AAA0645153B7AB21CE5474F74F65DA632F23D8E64445BA8D04E0FD34D1A0509lBp4C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rasnadzor.ru/" TargetMode="Externa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260649"/>
            <a:ext cx="7772400" cy="936104"/>
          </a:xfrm>
        </p:spPr>
        <p:txBody>
          <a:bodyPr>
            <a:normAutofit fontScale="90000"/>
          </a:bodyPr>
          <a:lstStyle/>
          <a:p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СЛУЖБА СТРОИТЕЛЬНОГО НАДЗОРА И ЖИЛИЩНОГО КОНТРОЛЯ КРАСНОЯРСКОГО КРАЯ</a:t>
            </a:r>
            <a:b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 Взаимодействие между краевым государственным бюджетным учреждением «Многофункциональный центр предоставления государственных  и муниципальных функций» и службой строительного надзора и жилищного контроля Красноярского края</a:t>
            </a:r>
            <a:b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ru-RU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6165304"/>
            <a:ext cx="6400800" cy="692696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sz="1200" dirty="0" smtClean="0"/>
              <a:t>отдел анализа и контроля </a:t>
            </a:r>
          </a:p>
          <a:p>
            <a:pPr>
              <a:spcBef>
                <a:spcPts val="0"/>
              </a:spcBef>
            </a:pPr>
            <a:r>
              <a:rPr lang="ru-RU" sz="1200" dirty="0" smtClean="0"/>
              <a:t>г. Красноярск</a:t>
            </a:r>
            <a:endParaRPr lang="ru-RU" sz="120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1" y="1556793"/>
            <a:ext cx="8634663" cy="444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30" name="AutoShape 6" descr="https://encrypted-tbn0.gstatic.com/images?q=tbn:ANd9GcTPyDkVZOrATfoCwfZyJEVAAFjnG0eoTT8j3hflgRYq2XNWg4Fr"/>
          <p:cNvSpPr>
            <a:spLocks noChangeAspect="1" noChangeArrowheads="1"/>
          </p:cNvSpPr>
          <p:nvPr/>
        </p:nvSpPr>
        <p:spPr bwMode="auto">
          <a:xfrm>
            <a:off x="155575" y="-136525"/>
            <a:ext cx="296863" cy="296863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2" name="AutoShape 8" descr="https://encrypted-tbn0.gstatic.com/images?q=tbn:ANd9GcTPyDkVZOrATfoCwfZyJEVAAFjnG0eoTT8j3hflgRYq2XNWg4Fr"/>
          <p:cNvSpPr>
            <a:spLocks noChangeAspect="1" noChangeArrowheads="1"/>
          </p:cNvSpPr>
          <p:nvPr/>
        </p:nvSpPr>
        <p:spPr bwMode="auto">
          <a:xfrm>
            <a:off x="155575" y="-136525"/>
            <a:ext cx="296863" cy="296863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solidFill>
          <a:schemeClr val="bg1">
            <a:lumMod val="85000"/>
            <a:alpha val="5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Autofit/>
          </a:bodyPr>
          <a:lstStyle/>
          <a:p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Нормативно-правовые 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</a:rPr>
              <a:t>акты регулирующие порядок представления юридическим лицом, индивидуальным предпринимателем уведомления о начале осуществления предпринимательской деятельности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507288" cy="5400600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ru-RU" u="sng" dirty="0">
                <a:solidFill>
                  <a:srgbClr val="7030A0"/>
                </a:solidFill>
              </a:rPr>
              <a:t>ФЕДЕРАЛЬНЫЙ ЗАКОН </a:t>
            </a:r>
            <a:r>
              <a:rPr lang="ru-RU" u="sng" dirty="0" smtClean="0">
                <a:solidFill>
                  <a:srgbClr val="7030A0"/>
                </a:solidFill>
              </a:rPr>
              <a:t>N</a:t>
            </a:r>
            <a:r>
              <a:rPr lang="ru-RU" u="sng" dirty="0">
                <a:solidFill>
                  <a:srgbClr val="7030A0"/>
                </a:solidFill>
              </a:rPr>
              <a:t> 294-ФЗ от 26.12.2008</a:t>
            </a:r>
            <a:r>
              <a:rPr lang="ru-RU" u="sng" dirty="0"/>
              <a:t> </a:t>
            </a:r>
          </a:p>
          <a:p>
            <a:pPr>
              <a:buNone/>
            </a:pPr>
            <a:r>
              <a:rPr lang="ru-RU" dirty="0"/>
              <a:t> </a:t>
            </a:r>
            <a:endParaRPr lang="ru-RU" dirty="0" smtClean="0"/>
          </a:p>
          <a:p>
            <a:pPr algn="ctr">
              <a:buNone/>
            </a:pPr>
            <a:r>
              <a:rPr lang="ru-RU" dirty="0" smtClean="0"/>
              <a:t> </a:t>
            </a:r>
            <a:r>
              <a:rPr lang="ru-RU" dirty="0">
                <a:solidFill>
                  <a:srgbClr val="7030A0"/>
                </a:solidFill>
              </a:rPr>
              <a:t>О ЗАЩИТЕ ПРАВ ЮРИДИЧЕСКИХ ЛИЦ И ИНДИВИДУАЛЬНЫХ ПРЕДПРИНИМАТЕЛЕЙ ПРИ ОСУЩЕСТВЛЕНИИ ГОСУДАРСТВЕННОГО КОНТРОЛЯ (НАДЗОРА) И МУНИЦИПАЛЬНОГО КОНТРОЛЯ</a:t>
            </a:r>
          </a:p>
          <a:p>
            <a:pPr>
              <a:buNone/>
            </a:pPr>
            <a:r>
              <a:rPr lang="ru-RU" dirty="0"/>
              <a:t> </a:t>
            </a:r>
          </a:p>
          <a:p>
            <a:pPr>
              <a:buNone/>
            </a:pPr>
            <a:r>
              <a:rPr lang="ru-RU" sz="3500" dirty="0">
                <a:solidFill>
                  <a:srgbClr val="7030A0"/>
                </a:solidFill>
              </a:rPr>
              <a:t>Статья 8.  </a:t>
            </a:r>
            <a:r>
              <a:rPr lang="ru-RU" sz="3500" dirty="0"/>
              <a:t>Уведомление о начале осуществления отдельных видов </a:t>
            </a:r>
            <a:r>
              <a:rPr lang="ru-RU" sz="3500" dirty="0" smtClean="0"/>
              <a:t>предпринимательской деятельности    </a:t>
            </a:r>
          </a:p>
          <a:p>
            <a:pPr>
              <a:buNone/>
            </a:pPr>
            <a:r>
              <a:rPr lang="ru-RU" sz="3500" dirty="0"/>
              <a:t> </a:t>
            </a:r>
            <a:r>
              <a:rPr lang="ru-RU" sz="3500" dirty="0" smtClean="0"/>
              <a:t>                                                                               </a:t>
            </a:r>
            <a:r>
              <a:rPr lang="ru-RU" sz="3500" dirty="0"/>
              <a:t> </a:t>
            </a:r>
          </a:p>
          <a:p>
            <a:pPr algn="just">
              <a:buNone/>
            </a:pPr>
            <a:r>
              <a:rPr lang="ru-RU" sz="3500" dirty="0"/>
              <a:t>1. </a:t>
            </a:r>
            <a:r>
              <a:rPr lang="ru-RU" sz="3500" dirty="0" smtClean="0"/>
              <a:t>Юридические </a:t>
            </a:r>
            <a:r>
              <a:rPr lang="ru-RU" sz="3500" dirty="0"/>
              <a:t>лица, индивидуальные предприниматели обязаны уведомить о начале осуществления отдельных видов предпринимательской деятельности уполномоченный или уполномоченные в соответствующей сфере деятельности орган (органы) государственного контроля (надзора).</a:t>
            </a:r>
          </a:p>
          <a:p>
            <a:pPr>
              <a:buNone/>
            </a:pPr>
            <a:r>
              <a:rPr lang="ru-RU" sz="3500" dirty="0" smtClean="0"/>
              <a:t>       (</a:t>
            </a:r>
            <a:r>
              <a:rPr lang="ru-RU" sz="3500" dirty="0"/>
              <a:t>в ред. </a:t>
            </a:r>
            <a:r>
              <a:rPr lang="ru-RU" sz="3500" dirty="0" smtClean="0"/>
              <a:t>Федерального закона от </a:t>
            </a:r>
            <a:r>
              <a:rPr lang="ru-RU" sz="3500" dirty="0"/>
              <a:t>25.06.2012 N 93-ФЗ)</a:t>
            </a:r>
          </a:p>
          <a:p>
            <a:pPr>
              <a:buNone/>
            </a:pPr>
            <a:r>
              <a:rPr lang="ru-RU" sz="3500" dirty="0"/>
              <a:t> </a:t>
            </a:r>
          </a:p>
          <a:p>
            <a:pPr algn="just">
              <a:buNone/>
            </a:pPr>
            <a:r>
              <a:rPr lang="ru-RU" sz="3500" dirty="0" smtClean="0"/>
              <a:t>2.  Уведомление </a:t>
            </a:r>
            <a:r>
              <a:rPr lang="ru-RU" sz="3500" dirty="0"/>
              <a:t>о начале осуществления отдельных видов предпринимательской деятельности представляется юридическими лицами, индивидуальными предпринимателями, осуществляющими выполнение работ и услуг в соответствии с утвержденным Правительством РФ </a:t>
            </a:r>
            <a:r>
              <a:rPr lang="ru-RU" sz="3500" dirty="0" smtClean="0"/>
              <a:t>перечнем </a:t>
            </a:r>
            <a:r>
              <a:rPr lang="ru-RU" sz="3500" dirty="0"/>
              <a:t>работ и услуг в составе следующих видов деятельности</a:t>
            </a:r>
            <a:r>
              <a:rPr lang="ru-RU" sz="3500" dirty="0" smtClean="0"/>
              <a:t>:</a:t>
            </a:r>
          </a:p>
          <a:p>
            <a:pPr>
              <a:buNone/>
            </a:pPr>
            <a:endParaRPr lang="ru-RU" sz="3500" dirty="0"/>
          </a:p>
          <a:p>
            <a:r>
              <a:rPr lang="ru-RU" sz="3500" b="1" dirty="0"/>
              <a:t>управление многоквартирными домами</a:t>
            </a:r>
            <a:r>
              <a:rPr lang="ru-RU" sz="3500" dirty="0"/>
              <a:t> </a:t>
            </a:r>
            <a:endParaRPr lang="ru-RU" sz="3500" dirty="0" smtClean="0"/>
          </a:p>
          <a:p>
            <a:pPr>
              <a:buNone/>
            </a:pPr>
            <a:r>
              <a:rPr lang="ru-RU" sz="3500" dirty="0" smtClean="0"/>
              <a:t>        (</a:t>
            </a:r>
            <a:r>
              <a:rPr lang="ru-RU" sz="3500" dirty="0"/>
              <a:t>п. 21 введен </a:t>
            </a:r>
            <a:r>
              <a:rPr lang="ru-RU" sz="3500" dirty="0" smtClean="0"/>
              <a:t>Федеральным законом от </a:t>
            </a:r>
            <a:r>
              <a:rPr lang="ru-RU" sz="3500" dirty="0"/>
              <a:t>04.06.2011 N 123-ФЗ);</a:t>
            </a:r>
          </a:p>
          <a:p>
            <a:pPr>
              <a:buNone/>
            </a:pPr>
            <a:r>
              <a:rPr lang="ru-RU" sz="3500" dirty="0"/>
              <a:t> </a:t>
            </a:r>
          </a:p>
          <a:p>
            <a:r>
              <a:rPr lang="ru-RU" sz="3500" b="1" dirty="0"/>
              <a:t>оказание услуг и (или) выполнение работ по содержанию и ремонту общего имущества в многоквартирных домах</a:t>
            </a:r>
            <a:r>
              <a:rPr lang="ru-RU" sz="3500" dirty="0"/>
              <a:t> </a:t>
            </a:r>
            <a:endParaRPr lang="ru-RU" sz="3500" dirty="0" smtClean="0"/>
          </a:p>
          <a:p>
            <a:pPr>
              <a:buNone/>
            </a:pPr>
            <a:r>
              <a:rPr lang="ru-RU" sz="3500" dirty="0"/>
              <a:t> </a:t>
            </a:r>
            <a:r>
              <a:rPr lang="ru-RU" sz="3500" dirty="0" smtClean="0"/>
              <a:t>       (</a:t>
            </a:r>
            <a:r>
              <a:rPr lang="ru-RU" sz="3500" dirty="0"/>
              <a:t>п. 22 введен Федеральным </a:t>
            </a:r>
            <a:r>
              <a:rPr lang="ru-RU" sz="3500" dirty="0" smtClean="0"/>
              <a:t>законом </a:t>
            </a:r>
            <a:r>
              <a:rPr lang="ru-RU" sz="3500" dirty="0"/>
              <a:t>от 04.06.2011 N 123-ФЗ)</a:t>
            </a:r>
          </a:p>
          <a:p>
            <a:pPr>
              <a:buNone/>
            </a:pPr>
            <a:endParaRPr lang="ru-RU" sz="35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  <a:alpha val="5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79296" cy="1143000"/>
          </a:xfrm>
        </p:spPr>
        <p:txBody>
          <a:bodyPr>
            <a:normAutofit fontScale="90000"/>
          </a:bodyPr>
          <a:lstStyle/>
          <a:p>
            <a:r>
              <a:rPr lang="ru-RU" sz="2200" b="1" dirty="0" smtClean="0">
                <a:solidFill>
                  <a:schemeClr val="accent1">
                    <a:lumMod val="75000"/>
                  </a:schemeClr>
                </a:solidFill>
              </a:rPr>
              <a:t>Правила </a:t>
            </a:r>
            <a:r>
              <a:rPr lang="ru-RU" sz="2200" b="1" dirty="0">
                <a:solidFill>
                  <a:schemeClr val="accent1">
                    <a:lumMod val="75000"/>
                  </a:schemeClr>
                </a:solidFill>
              </a:rPr>
              <a:t>представления уведомлений о начале осуществления отдельных видов предпринимательской деятельности и учета указанных </a:t>
            </a:r>
            <a:r>
              <a:rPr lang="ru-RU" sz="2200" b="1" dirty="0" smtClean="0">
                <a:solidFill>
                  <a:schemeClr val="accent1">
                    <a:lumMod val="75000"/>
                  </a:schemeClr>
                </a:solidFill>
              </a:rPr>
              <a:t>уведомлений</a:t>
            </a:r>
            <a:r>
              <a:rPr lang="ru-RU" sz="1800" dirty="0" smtClean="0">
                <a:solidFill>
                  <a:srgbClr val="0B37C5"/>
                </a:solidFill>
              </a:rPr>
              <a:t/>
            </a:r>
            <a:br>
              <a:rPr lang="ru-RU" sz="1800" dirty="0" smtClean="0">
                <a:solidFill>
                  <a:srgbClr val="0B37C5"/>
                </a:solidFill>
              </a:rPr>
            </a:br>
            <a:r>
              <a:rPr lang="ru-RU" sz="1400" dirty="0" smtClean="0">
                <a:solidFill>
                  <a:srgbClr val="7030A0"/>
                </a:solidFill>
              </a:rPr>
              <a:t> </a:t>
            </a:r>
            <a:r>
              <a:rPr lang="ru-RU" sz="1400" cap="all" dirty="0" smtClean="0">
                <a:solidFill>
                  <a:srgbClr val="0B37C5"/>
                </a:solidFill>
              </a:rPr>
              <a:t>(</a:t>
            </a:r>
            <a:r>
              <a:rPr lang="ru-RU" sz="1200" cap="all" dirty="0" smtClean="0">
                <a:solidFill>
                  <a:srgbClr val="7030A0"/>
                </a:solidFill>
              </a:rPr>
              <a:t>утв. </a:t>
            </a:r>
            <a:r>
              <a:rPr lang="ru-RU" sz="1200" u="sng" dirty="0" smtClean="0">
                <a:solidFill>
                  <a:srgbClr val="7030A0"/>
                </a:solidFill>
              </a:rPr>
              <a:t>ПОСТАНОВЛЕНИЕ ПРАВИТЕЛЬСТВА РФ N 584 от 16.07.2009</a:t>
            </a:r>
            <a:r>
              <a:rPr lang="ru-RU" sz="1400" dirty="0" smtClean="0">
                <a:solidFill>
                  <a:srgbClr val="0B37C5"/>
                </a:solidFill>
              </a:rPr>
              <a:t>)</a:t>
            </a:r>
            <a:r>
              <a:rPr lang="ru-RU" sz="1400" cap="all" dirty="0">
                <a:solidFill>
                  <a:srgbClr val="7030A0"/>
                </a:solidFill>
              </a:rPr>
              <a:t/>
            </a:r>
            <a:br>
              <a:rPr lang="ru-RU" sz="1400" cap="all" dirty="0">
                <a:solidFill>
                  <a:srgbClr val="7030A0"/>
                </a:solidFill>
              </a:rPr>
            </a:br>
            <a:endParaRPr lang="ru-RU" sz="1300" cap="all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28799"/>
            <a:ext cx="8229600" cy="4497365"/>
          </a:xfrm>
        </p:spPr>
        <p:txBody>
          <a:bodyPr>
            <a:normAutofit/>
          </a:bodyPr>
          <a:lstStyle/>
          <a:p>
            <a:endParaRPr lang="en-US" sz="1600" dirty="0" smtClean="0"/>
          </a:p>
          <a:p>
            <a:endParaRPr lang="en-US" sz="1600" dirty="0" smtClean="0"/>
          </a:p>
          <a:p>
            <a:r>
              <a:rPr lang="ru-RU" sz="1800" dirty="0" smtClean="0"/>
              <a:t>Заявитель представляет уведомление после государственной регистрации и постановки на учет в налоговом органе до начала фактического выполнения работ или предоставления услуг</a:t>
            </a:r>
          </a:p>
          <a:p>
            <a:pPr>
              <a:buNone/>
            </a:pPr>
            <a:r>
              <a:rPr lang="ru-RU" sz="1400" dirty="0" smtClean="0"/>
              <a:t>        </a:t>
            </a:r>
            <a:r>
              <a:rPr lang="ru-RU" sz="1400" dirty="0" smtClean="0"/>
              <a:t>(п. </a:t>
            </a:r>
            <a:r>
              <a:rPr lang="ru-RU" sz="1400" dirty="0" smtClean="0"/>
              <a:t>5 ст. 8 </a:t>
            </a:r>
            <a:r>
              <a:rPr lang="ru-RU" sz="1400" dirty="0" smtClean="0"/>
              <a:t>Федерального закона №294-ФЗ</a:t>
            </a:r>
            <a:r>
              <a:rPr lang="en-US" sz="1400" dirty="0" smtClean="0"/>
              <a:t>;</a:t>
            </a:r>
            <a:r>
              <a:rPr lang="ru-RU" sz="1400" dirty="0" smtClean="0"/>
              <a:t> </a:t>
            </a:r>
            <a:r>
              <a:rPr lang="ru-RU" sz="1400" dirty="0" smtClean="0"/>
              <a:t>п. 6 </a:t>
            </a:r>
            <a:r>
              <a:rPr lang="ru-RU" sz="1400" dirty="0" smtClean="0"/>
              <a:t>Правил</a:t>
            </a:r>
            <a:r>
              <a:rPr lang="en-US" sz="1400" dirty="0" smtClean="0"/>
              <a:t> </a:t>
            </a:r>
            <a:r>
              <a:rPr lang="ru-RU" sz="1400" dirty="0" smtClean="0"/>
              <a:t>предоставления уведомлений).</a:t>
            </a:r>
            <a:endParaRPr lang="ru-RU" sz="1400" dirty="0" smtClean="0"/>
          </a:p>
          <a:p>
            <a:endParaRPr lang="en-US" sz="1800" dirty="0" smtClean="0">
              <a:hlinkClick r:id="rId2"/>
            </a:endParaRPr>
          </a:p>
          <a:p>
            <a:endParaRPr lang="ru-RU" sz="1800" dirty="0" smtClean="0">
              <a:hlinkClick r:id="rId2"/>
            </a:endParaRPr>
          </a:p>
          <a:p>
            <a:r>
              <a:rPr lang="ru-RU" sz="1800" dirty="0" smtClean="0"/>
              <a:t>Уведомление </a:t>
            </a:r>
            <a:r>
              <a:rPr lang="ru-RU" sz="1800" dirty="0"/>
              <a:t>составляется заявителем </a:t>
            </a:r>
            <a:r>
              <a:rPr lang="ru-RU" sz="1800" dirty="0" smtClean="0"/>
              <a:t>в установленной  </a:t>
            </a:r>
            <a:r>
              <a:rPr lang="ru-RU" sz="1800" dirty="0"/>
              <a:t>форме </a:t>
            </a:r>
            <a:endParaRPr lang="ru-RU" sz="1800" dirty="0" smtClean="0"/>
          </a:p>
          <a:p>
            <a:pPr>
              <a:buNone/>
            </a:pPr>
            <a:r>
              <a:rPr lang="ru-RU" sz="1800" dirty="0"/>
              <a:t> </a:t>
            </a:r>
            <a:r>
              <a:rPr lang="ru-RU" sz="1800" dirty="0" smtClean="0"/>
              <a:t>      (образец формы размещен на сайте </a:t>
            </a:r>
            <a:r>
              <a:rPr lang="en-US" sz="1800" dirty="0" smtClean="0">
                <a:solidFill>
                  <a:srgbClr val="0B37C5"/>
                </a:solidFill>
              </a:rPr>
              <a:t>http</a:t>
            </a:r>
            <a:r>
              <a:rPr lang="en-US" sz="1800" dirty="0" smtClean="0">
                <a:solidFill>
                  <a:srgbClr val="0B37C5"/>
                </a:solidFill>
              </a:rPr>
              <a:t>://www.krasnadzor.ru</a:t>
            </a:r>
            <a:r>
              <a:rPr lang="ru-RU" sz="1800" dirty="0" smtClean="0"/>
              <a:t>/Правовое обеспечение/Формы документов/</a:t>
            </a:r>
            <a:r>
              <a:rPr lang="ru-RU" sz="1800" b="1" dirty="0" smtClean="0"/>
              <a:t> </a:t>
            </a:r>
            <a:r>
              <a:rPr lang="ru-RU" sz="1800" dirty="0" smtClean="0"/>
              <a:t>Документы, направляемые в службу в рамках жилищного надзора)</a:t>
            </a:r>
          </a:p>
          <a:p>
            <a:endParaRPr lang="ru-RU" sz="1600" dirty="0" smtClean="0"/>
          </a:p>
          <a:p>
            <a:pPr algn="just">
              <a:buNone/>
            </a:pPr>
            <a:endParaRPr lang="ru-RU" sz="1600" dirty="0">
              <a:hlinkClick r:id="rId2"/>
            </a:endParaRPr>
          </a:p>
          <a:p>
            <a:endParaRPr lang="ru-RU" sz="1600" dirty="0"/>
          </a:p>
          <a:p>
            <a:endParaRPr lang="ru-RU" sz="1400" dirty="0" smtClean="0"/>
          </a:p>
          <a:p>
            <a:endParaRPr lang="ru-RU" sz="1400" dirty="0" smtClean="0"/>
          </a:p>
          <a:p>
            <a:endParaRPr lang="ru-RU" sz="1400" dirty="0">
              <a:hlinkClick r:id="rId3"/>
            </a:endParaRPr>
          </a:p>
          <a:p>
            <a:endParaRPr lang="ru-RU" sz="1400" dirty="0" smtClean="0">
              <a:hlinkClick r:id="rId3"/>
            </a:endParaRPr>
          </a:p>
          <a:p>
            <a:endParaRPr lang="ru-RU" sz="1400" dirty="0">
              <a:hlinkClick r:id="rId3"/>
            </a:endParaRPr>
          </a:p>
          <a:p>
            <a:endParaRPr lang="ru-RU" sz="1400" dirty="0" smtClean="0">
              <a:hlinkClick r:id="rId3"/>
            </a:endParaRPr>
          </a:p>
          <a:p>
            <a:endParaRPr lang="ru-RU" sz="1400" dirty="0">
              <a:hlinkClick r:id="rId3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  <a:alpha val="5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Овал 19"/>
          <p:cNvSpPr/>
          <p:nvPr/>
        </p:nvSpPr>
        <p:spPr>
          <a:xfrm>
            <a:off x="323528" y="1052736"/>
            <a:ext cx="3312368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220072" y="274638"/>
            <a:ext cx="3466728" cy="418058"/>
          </a:xfrm>
        </p:spPr>
        <p:txBody>
          <a:bodyPr>
            <a:noAutofit/>
          </a:bodyPr>
          <a:lstStyle/>
          <a:p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</a:rPr>
              <a:t>Заполнение формы уведомления о начале осуществления отдельных видов предпринимательской деятельности</a:t>
            </a:r>
            <a:endParaRPr lang="ru-RU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5004048" y="836713"/>
            <a:ext cx="3888432" cy="5832647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endParaRPr lang="ru-RU" sz="1200" dirty="0" smtClean="0"/>
          </a:p>
          <a:p>
            <a:pPr algn="ctr">
              <a:buNone/>
            </a:pPr>
            <a:r>
              <a:rPr lang="ru-RU" sz="1600" dirty="0" smtClean="0"/>
              <a:t>наименование </a:t>
            </a:r>
          </a:p>
          <a:p>
            <a:pPr algn="ctr">
              <a:buNone/>
            </a:pPr>
            <a:r>
              <a:rPr lang="ru-RU" sz="1600" dirty="0" smtClean="0"/>
              <a:t>уполномоченного органа</a:t>
            </a:r>
          </a:p>
          <a:p>
            <a:pPr algn="ctr">
              <a:buNone/>
            </a:pPr>
            <a:endParaRPr lang="ru-RU" sz="1400" dirty="0"/>
          </a:p>
          <a:p>
            <a:pPr algn="ctr">
              <a:buNone/>
            </a:pPr>
            <a:r>
              <a:rPr lang="ru-RU" sz="1600" dirty="0"/>
              <a:t>дата составления </a:t>
            </a:r>
            <a:r>
              <a:rPr lang="ru-RU" sz="1600" dirty="0" smtClean="0"/>
              <a:t>уведомления</a:t>
            </a:r>
          </a:p>
          <a:p>
            <a:pPr algn="ctr">
              <a:buNone/>
            </a:pPr>
            <a:endParaRPr lang="ru-RU" sz="1600" dirty="0"/>
          </a:p>
          <a:p>
            <a:pPr algn="ctr">
              <a:buNone/>
            </a:pPr>
            <a:r>
              <a:rPr lang="ru-RU" sz="1600" dirty="0"/>
              <a:t>лицо</a:t>
            </a:r>
            <a:r>
              <a:rPr lang="ru-RU" sz="1600" dirty="0" smtClean="0"/>
              <a:t>,</a:t>
            </a:r>
          </a:p>
          <a:p>
            <a:pPr algn="ctr">
              <a:buNone/>
            </a:pPr>
            <a:r>
              <a:rPr lang="ru-RU" sz="1600" dirty="0" smtClean="0"/>
              <a:t> </a:t>
            </a:r>
            <a:r>
              <a:rPr lang="ru-RU" sz="1600" dirty="0"/>
              <a:t>которое </a:t>
            </a:r>
            <a:r>
              <a:rPr lang="ru-RU" sz="1600" dirty="0" smtClean="0"/>
              <a:t>подает уведомление</a:t>
            </a:r>
          </a:p>
          <a:p>
            <a:pPr algn="ctr">
              <a:buNone/>
            </a:pPr>
            <a:endParaRPr lang="ru-RU" sz="1600" dirty="0" smtClean="0"/>
          </a:p>
          <a:p>
            <a:pPr algn="ctr">
              <a:buNone/>
            </a:pPr>
            <a:r>
              <a:rPr lang="ru-RU" sz="1600" dirty="0"/>
              <a:t>место нахождения </a:t>
            </a:r>
            <a:r>
              <a:rPr lang="ru-RU" sz="1600" dirty="0" smtClean="0"/>
              <a:t>организации</a:t>
            </a:r>
            <a:endParaRPr lang="en-US" sz="1600" dirty="0" smtClean="0"/>
          </a:p>
          <a:p>
            <a:pPr algn="ctr">
              <a:buNone/>
            </a:pPr>
            <a:endParaRPr lang="ru-RU" sz="1600" dirty="0" smtClean="0"/>
          </a:p>
          <a:p>
            <a:pPr algn="ctr">
              <a:buNone/>
            </a:pPr>
            <a:r>
              <a:rPr lang="ru-RU" sz="1600" dirty="0" smtClean="0"/>
              <a:t>место фактического осуществления </a:t>
            </a:r>
            <a:r>
              <a:rPr lang="ru-RU" sz="1600" dirty="0"/>
              <a:t>тех видов деятельности, по которым подается </a:t>
            </a:r>
            <a:r>
              <a:rPr lang="ru-RU" sz="1600" dirty="0" smtClean="0"/>
              <a:t>уведомление</a:t>
            </a:r>
          </a:p>
          <a:p>
            <a:pPr algn="ctr">
              <a:buNone/>
            </a:pPr>
            <a:endParaRPr lang="ru-RU" sz="1600" dirty="0" smtClean="0"/>
          </a:p>
          <a:p>
            <a:pPr algn="ctr">
              <a:buNone/>
            </a:pPr>
            <a:r>
              <a:rPr lang="ru-RU" sz="1600" dirty="0" smtClean="0"/>
              <a:t>виды деятельности</a:t>
            </a:r>
          </a:p>
          <a:p>
            <a:pPr algn="ctr">
              <a:buNone/>
            </a:pPr>
            <a:endParaRPr lang="ru-RU" sz="1600" dirty="0"/>
          </a:p>
          <a:p>
            <a:pPr algn="ctr">
              <a:buNone/>
            </a:pPr>
            <a:r>
              <a:rPr lang="ru-RU" sz="1600" dirty="0" smtClean="0"/>
              <a:t>дата</a:t>
            </a:r>
            <a:r>
              <a:rPr lang="ru-RU" sz="1600" dirty="0"/>
              <a:t>, с которой </a:t>
            </a:r>
            <a:r>
              <a:rPr lang="ru-RU" sz="1600" dirty="0" smtClean="0"/>
              <a:t>будет                                      </a:t>
            </a:r>
          </a:p>
          <a:p>
            <a:pPr algn="ctr">
              <a:buNone/>
            </a:pPr>
            <a:r>
              <a:rPr lang="ru-RU" sz="1600" dirty="0" smtClean="0"/>
              <a:t>осуществляться соответствующая</a:t>
            </a:r>
            <a:r>
              <a:rPr lang="en-US" sz="1600" dirty="0" smtClean="0"/>
              <a:t> </a:t>
            </a:r>
          </a:p>
          <a:p>
            <a:pPr algn="ctr">
              <a:buNone/>
            </a:pPr>
            <a:r>
              <a:rPr lang="ru-RU" sz="1600" dirty="0" smtClean="0"/>
              <a:t>деятельность</a:t>
            </a:r>
          </a:p>
          <a:p>
            <a:pPr algn="ctr">
              <a:buNone/>
            </a:pPr>
            <a:endParaRPr lang="ru-RU" sz="1600" dirty="0" smtClean="0"/>
          </a:p>
          <a:p>
            <a:pPr algn="ctr">
              <a:buNone/>
            </a:pPr>
            <a:r>
              <a:rPr lang="ru-RU" sz="1600" dirty="0" smtClean="0"/>
              <a:t>уведомление подписывается</a:t>
            </a:r>
            <a:r>
              <a:rPr lang="en-US" sz="1600" dirty="0" smtClean="0"/>
              <a:t> </a:t>
            </a:r>
          </a:p>
          <a:p>
            <a:pPr algn="ctr">
              <a:buNone/>
            </a:pPr>
            <a:r>
              <a:rPr lang="ru-RU" sz="1600" dirty="0" smtClean="0"/>
              <a:t>руководителем организации</a:t>
            </a:r>
          </a:p>
          <a:p>
            <a:pPr algn="ctr">
              <a:buNone/>
            </a:pPr>
            <a:endParaRPr lang="ru-RU" sz="1600" dirty="0"/>
          </a:p>
          <a:p>
            <a:pPr algn="ctr">
              <a:buNone/>
            </a:pPr>
            <a:r>
              <a:rPr lang="ru-RU" sz="1600" dirty="0" smtClean="0"/>
              <a:t>документ </a:t>
            </a:r>
            <a:r>
              <a:rPr lang="ru-RU" sz="1600" dirty="0"/>
              <a:t>скрепляется оттиском печати</a:t>
            </a:r>
          </a:p>
        </p:txBody>
      </p:sp>
      <p:pic>
        <p:nvPicPr>
          <p:cNvPr id="7" name="Picture 3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0"/>
            <a:ext cx="4536504" cy="685903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pic>
      <p:sp>
        <p:nvSpPr>
          <p:cNvPr id="21" name="Овал 20"/>
          <p:cNvSpPr/>
          <p:nvPr/>
        </p:nvSpPr>
        <p:spPr>
          <a:xfrm>
            <a:off x="971600" y="2204864"/>
            <a:ext cx="3240360" cy="504056"/>
          </a:xfrm>
          <a:prstGeom prst="ellipse">
            <a:avLst/>
          </a:prstGeom>
          <a:noFill/>
          <a:ln w="12700">
            <a:solidFill>
              <a:srgbClr val="CC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одержимое 5"/>
          <p:cNvSpPr txBox="1">
            <a:spLocks/>
          </p:cNvSpPr>
          <p:nvPr/>
        </p:nvSpPr>
        <p:spPr>
          <a:xfrm>
            <a:off x="4644008" y="2327583"/>
            <a:ext cx="3168352" cy="1296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13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4572000" y="4797152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None/>
            </a:pPr>
            <a:endParaRPr lang="ru-RU" dirty="0" smtClean="0"/>
          </a:p>
        </p:txBody>
      </p:sp>
      <p:sp>
        <p:nvSpPr>
          <p:cNvPr id="27" name="Овал 26"/>
          <p:cNvSpPr/>
          <p:nvPr/>
        </p:nvSpPr>
        <p:spPr>
          <a:xfrm>
            <a:off x="971600" y="980728"/>
            <a:ext cx="2880320" cy="504056"/>
          </a:xfrm>
          <a:prstGeom prst="ellipse">
            <a:avLst/>
          </a:prstGeom>
          <a:noFill/>
          <a:ln w="12700">
            <a:solidFill>
              <a:srgbClr val="CC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Овал 28"/>
          <p:cNvSpPr/>
          <p:nvPr/>
        </p:nvSpPr>
        <p:spPr>
          <a:xfrm>
            <a:off x="323528" y="1268760"/>
            <a:ext cx="4176464" cy="648072"/>
          </a:xfrm>
          <a:prstGeom prst="ellipse">
            <a:avLst/>
          </a:prstGeom>
          <a:noFill/>
          <a:ln w="12700">
            <a:solidFill>
              <a:srgbClr val="CC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Овал 29"/>
          <p:cNvSpPr/>
          <p:nvPr/>
        </p:nvSpPr>
        <p:spPr>
          <a:xfrm>
            <a:off x="611560" y="332656"/>
            <a:ext cx="3744416" cy="432048"/>
          </a:xfrm>
          <a:prstGeom prst="ellipse">
            <a:avLst/>
          </a:prstGeom>
          <a:noFill/>
          <a:ln w="12700">
            <a:solidFill>
              <a:srgbClr val="CC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Овал 30"/>
          <p:cNvSpPr/>
          <p:nvPr/>
        </p:nvSpPr>
        <p:spPr>
          <a:xfrm>
            <a:off x="827584" y="2708920"/>
            <a:ext cx="3168352" cy="432048"/>
          </a:xfrm>
          <a:prstGeom prst="ellipse">
            <a:avLst/>
          </a:prstGeom>
          <a:noFill/>
          <a:ln w="12700">
            <a:solidFill>
              <a:srgbClr val="CC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Овал 32"/>
          <p:cNvSpPr/>
          <p:nvPr/>
        </p:nvSpPr>
        <p:spPr>
          <a:xfrm>
            <a:off x="179512" y="2996952"/>
            <a:ext cx="4176464" cy="720080"/>
          </a:xfrm>
          <a:prstGeom prst="ellipse">
            <a:avLst/>
          </a:prstGeom>
          <a:noFill/>
          <a:ln w="12700">
            <a:solidFill>
              <a:srgbClr val="CC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Овал 33"/>
          <p:cNvSpPr/>
          <p:nvPr/>
        </p:nvSpPr>
        <p:spPr>
          <a:xfrm>
            <a:off x="251520" y="4437112"/>
            <a:ext cx="4248472" cy="792088"/>
          </a:xfrm>
          <a:prstGeom prst="ellipse">
            <a:avLst/>
          </a:prstGeom>
          <a:noFill/>
          <a:ln w="12700">
            <a:solidFill>
              <a:srgbClr val="CC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Овал 34"/>
          <p:cNvSpPr/>
          <p:nvPr/>
        </p:nvSpPr>
        <p:spPr>
          <a:xfrm>
            <a:off x="395536" y="5085184"/>
            <a:ext cx="1512168" cy="432048"/>
          </a:xfrm>
          <a:prstGeom prst="ellipse">
            <a:avLst/>
          </a:prstGeom>
          <a:noFill/>
          <a:ln w="12700">
            <a:solidFill>
              <a:srgbClr val="CC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Овал 36"/>
          <p:cNvSpPr/>
          <p:nvPr/>
        </p:nvSpPr>
        <p:spPr>
          <a:xfrm>
            <a:off x="539552" y="5877272"/>
            <a:ext cx="3816424" cy="576064"/>
          </a:xfrm>
          <a:prstGeom prst="ellipse">
            <a:avLst/>
          </a:prstGeom>
          <a:noFill/>
          <a:ln w="12700">
            <a:solidFill>
              <a:srgbClr val="CC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Овал 37"/>
          <p:cNvSpPr/>
          <p:nvPr/>
        </p:nvSpPr>
        <p:spPr>
          <a:xfrm>
            <a:off x="0" y="6569968"/>
            <a:ext cx="720080" cy="288032"/>
          </a:xfrm>
          <a:prstGeom prst="ellipse">
            <a:avLst/>
          </a:prstGeom>
          <a:noFill/>
          <a:ln w="12700">
            <a:solidFill>
              <a:srgbClr val="CC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4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4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8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2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4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2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3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6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7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  <p:bldP spid="21" grpId="1" animBg="1"/>
      <p:bldP spid="27" grpId="0" animBg="1"/>
      <p:bldP spid="27" grpId="1" animBg="1"/>
      <p:bldP spid="29" grpId="0" animBg="1"/>
      <p:bldP spid="30" grpId="0" animBg="1"/>
      <p:bldP spid="30" grpId="1" animBg="1"/>
      <p:bldP spid="31" grpId="0" animBg="1"/>
      <p:bldP spid="31" grpId="1" animBg="1"/>
      <p:bldP spid="33" grpId="0" animBg="1"/>
      <p:bldP spid="33" grpId="1" animBg="1"/>
      <p:bldP spid="34" grpId="0" animBg="1"/>
      <p:bldP spid="34" grpId="1" animBg="1"/>
      <p:bldP spid="35" grpId="0" animBg="1"/>
      <p:bldP spid="35" grpId="1" animBg="1"/>
      <p:bldP spid="37" grpId="0" animBg="1"/>
      <p:bldP spid="37" grpId="1" animBg="1"/>
      <p:bldP spid="38" grpId="0" animBg="1"/>
      <p:bldP spid="38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  <a:alpha val="5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Способы информирования</a:t>
            </a:r>
            <a:endParaRPr lang="ru-RU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196753"/>
            <a:ext cx="8712968" cy="4929412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1400" dirty="0" smtClean="0"/>
          </a:p>
          <a:p>
            <a:pPr>
              <a:buNone/>
            </a:pPr>
            <a:endParaRPr lang="ru-RU" sz="1400" dirty="0" smtClean="0"/>
          </a:p>
          <a:p>
            <a:r>
              <a:rPr lang="ru-RU" sz="1400" b="1" dirty="0" smtClean="0"/>
              <a:t>непосредственно в </a:t>
            </a:r>
            <a:r>
              <a:rPr lang="ru-RU" sz="1400" b="1" dirty="0" smtClean="0"/>
              <a:t>Службу строительного надзора и жилищного контроля </a:t>
            </a:r>
            <a:r>
              <a:rPr lang="ru-RU" sz="1400" b="1" smtClean="0"/>
              <a:t>Красноярского края</a:t>
            </a:r>
            <a:endParaRPr lang="ru-RU" sz="1400" b="1" dirty="0" smtClean="0"/>
          </a:p>
          <a:p>
            <a:pPr>
              <a:buNone/>
            </a:pPr>
            <a:r>
              <a:rPr lang="ru-RU" sz="1300" dirty="0" smtClean="0"/>
              <a:t>       (день его подачи считается днем регистрации уведомления в уполномоченном органе)</a:t>
            </a:r>
            <a:r>
              <a:rPr lang="en-US" sz="1300" dirty="0" smtClean="0"/>
              <a:t>;</a:t>
            </a:r>
            <a:endParaRPr lang="ru-RU" sz="1300" dirty="0" smtClean="0"/>
          </a:p>
          <a:p>
            <a:pPr>
              <a:buNone/>
            </a:pPr>
            <a:endParaRPr lang="ru-RU" sz="1400" dirty="0" smtClean="0"/>
          </a:p>
          <a:p>
            <a:r>
              <a:rPr lang="ru-RU" sz="1400" b="1" dirty="0" smtClean="0"/>
              <a:t>через многофункциональный центр предоставления государственных и муниципальных услуг</a:t>
            </a:r>
            <a:r>
              <a:rPr lang="en-US" sz="1400" b="1" dirty="0" smtClean="0"/>
              <a:t>;</a:t>
            </a:r>
            <a:endParaRPr lang="ru-RU" sz="1400" b="1" dirty="0" smtClean="0"/>
          </a:p>
          <a:p>
            <a:pPr>
              <a:buNone/>
            </a:pPr>
            <a:endParaRPr lang="ru-RU" sz="1400" dirty="0" smtClean="0"/>
          </a:p>
          <a:p>
            <a:r>
              <a:rPr lang="ru-RU" sz="1400" b="1" dirty="0" smtClean="0"/>
              <a:t>заказным почтовым отправлением с описью вложения с уведомлением о вручении</a:t>
            </a:r>
          </a:p>
          <a:p>
            <a:pPr>
              <a:buNone/>
            </a:pPr>
            <a:r>
              <a:rPr lang="ru-RU" sz="1400" dirty="0" smtClean="0"/>
              <a:t>       </a:t>
            </a:r>
            <a:r>
              <a:rPr lang="ru-RU" sz="1300" dirty="0" smtClean="0"/>
              <a:t>(днем подачи считается день отправки заявителем почтового отправления)</a:t>
            </a:r>
            <a:r>
              <a:rPr lang="en-US" sz="1300" b="1" dirty="0" smtClean="0"/>
              <a:t>;</a:t>
            </a:r>
            <a:endParaRPr lang="ru-RU" sz="1300" dirty="0" smtClean="0"/>
          </a:p>
          <a:p>
            <a:pPr>
              <a:buNone/>
            </a:pPr>
            <a:endParaRPr lang="ru-RU" sz="1400" dirty="0" smtClean="0"/>
          </a:p>
          <a:p>
            <a:r>
              <a:rPr lang="ru-RU" sz="1400" b="1" dirty="0" smtClean="0"/>
              <a:t>в форме электронного документа, подписанного электронной цифровой подписью заявителя</a:t>
            </a:r>
            <a:r>
              <a:rPr lang="en-US" sz="1400" b="1" dirty="0" smtClean="0"/>
              <a:t> </a:t>
            </a:r>
            <a:r>
              <a:rPr lang="ru-RU" sz="1300" dirty="0" smtClean="0"/>
              <a:t>(в ред. </a:t>
            </a:r>
            <a:r>
              <a:rPr lang="ru-RU" sz="1300" dirty="0" smtClean="0">
                <a:hlinkClick r:id="rId2"/>
              </a:rPr>
              <a:t>Постановления Правительства РФ от 23.10.2010 N 854)</a:t>
            </a:r>
          </a:p>
          <a:p>
            <a:pPr algn="ctr">
              <a:buNone/>
            </a:pPr>
            <a:r>
              <a:rPr lang="ru-RU" sz="1400" dirty="0" smtClean="0"/>
              <a:t>     (д</a:t>
            </a:r>
            <a:r>
              <a:rPr lang="ru-RU" sz="1300" dirty="0" smtClean="0"/>
              <a:t>нем подачи считается день регистрации этого документа в системе электронного документооборота           </a:t>
            </a:r>
          </a:p>
          <a:p>
            <a:pPr algn="ctr">
              <a:buNone/>
            </a:pPr>
            <a:r>
              <a:rPr lang="ru-RU" sz="1300" dirty="0" smtClean="0"/>
              <a:t>          уполномоченного органа)</a:t>
            </a:r>
          </a:p>
          <a:p>
            <a:pPr>
              <a:buNone/>
            </a:pPr>
            <a:endParaRPr lang="ru-RU" sz="1400" dirty="0" smtClean="0"/>
          </a:p>
          <a:p>
            <a:pPr>
              <a:buNone/>
            </a:pP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  <a:alpha val="5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78298"/>
          </a:xfrm>
        </p:spPr>
        <p:txBody>
          <a:bodyPr>
            <a:normAutofit fontScale="90000"/>
          </a:bodyPr>
          <a:lstStyle/>
          <a:p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400" dirty="0" smtClean="0"/>
              <a:t>Непредставление (несвоевременное представление) в государственный орган информации влечет за собой административную ответственность.</a:t>
            </a:r>
            <a:br>
              <a:rPr lang="ru-RU" sz="2400" dirty="0" smtClean="0"/>
            </a:br>
            <a:r>
              <a:rPr lang="ru-RU" sz="2400" dirty="0" smtClean="0">
                <a:solidFill>
                  <a:srgbClr val="FF0000"/>
                </a:solidFill>
              </a:rPr>
              <a:t>статья</a:t>
            </a:r>
            <a:r>
              <a:rPr lang="ru-RU" sz="2400" dirty="0" smtClean="0"/>
              <a:t> </a:t>
            </a:r>
            <a:r>
              <a:rPr lang="ru-RU" sz="2400" dirty="0" smtClean="0">
                <a:solidFill>
                  <a:srgbClr val="FF0000"/>
                </a:solidFill>
              </a:rPr>
              <a:t>19.7.</a:t>
            </a:r>
            <a:r>
              <a:rPr lang="ru-RU" sz="2400" baseline="30000" dirty="0" smtClean="0">
                <a:solidFill>
                  <a:srgbClr val="FF0000"/>
                </a:solidFill>
              </a:rPr>
              <a:t>5-1. </a:t>
            </a:r>
            <a:r>
              <a:rPr lang="ru-RU" sz="2400" dirty="0" smtClean="0">
                <a:solidFill>
                  <a:srgbClr val="FF0000"/>
                </a:solidFill>
              </a:rPr>
              <a:t/>
            </a:r>
            <a:br>
              <a:rPr lang="ru-RU" sz="2400" dirty="0" smtClean="0">
                <a:solidFill>
                  <a:srgbClr val="FF0000"/>
                </a:solidFill>
              </a:rPr>
            </a:br>
            <a:r>
              <a:rPr lang="ru-RU" sz="2400" dirty="0" smtClean="0"/>
              <a:t>Кодекса Российской Федерации об административных правонарушениях</a:t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179512" y="2852936"/>
            <a:ext cx="8784976" cy="327322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800" u="sng" dirty="0" smtClean="0">
                <a:solidFill>
                  <a:srgbClr val="FF0000"/>
                </a:solidFill>
              </a:rPr>
              <a:t>Непредставление уведомления</a:t>
            </a:r>
            <a:r>
              <a:rPr lang="en-US" sz="1800" u="sng" dirty="0" smtClean="0">
                <a:solidFill>
                  <a:srgbClr val="FF0000"/>
                </a:solidFill>
              </a:rPr>
              <a:t>:</a:t>
            </a:r>
            <a:endParaRPr lang="ru-RU" sz="1800" u="sng" dirty="0" smtClean="0">
              <a:solidFill>
                <a:srgbClr val="FF0000"/>
              </a:solidFill>
            </a:endParaRPr>
          </a:p>
          <a:p>
            <a:pPr>
              <a:buFontTx/>
              <a:buChar char="-"/>
            </a:pPr>
            <a:r>
              <a:rPr lang="ru-RU" sz="1800" dirty="0" smtClean="0"/>
              <a:t>для </a:t>
            </a:r>
            <a:r>
              <a:rPr lang="ru-RU" sz="1800" b="1" dirty="0" smtClean="0"/>
              <a:t>должностных лиц</a:t>
            </a:r>
            <a:r>
              <a:rPr lang="ru-RU" sz="1800" dirty="0" smtClean="0"/>
              <a:t> </a:t>
            </a: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     </a:t>
            </a:r>
            <a:r>
              <a:rPr lang="ru-RU" sz="1800" dirty="0" smtClean="0"/>
              <a:t>(в том числе индивидуальных предпринимателей - от 3000 до 5000 руб.;</a:t>
            </a:r>
          </a:p>
          <a:p>
            <a:pPr>
              <a:buNone/>
            </a:pPr>
            <a:r>
              <a:rPr lang="en-US" sz="1800" dirty="0" smtClean="0"/>
              <a:t>-    </a:t>
            </a:r>
            <a:r>
              <a:rPr lang="ru-RU" sz="1800" dirty="0" smtClean="0"/>
              <a:t>для </a:t>
            </a:r>
            <a:r>
              <a:rPr lang="ru-RU" sz="1800" b="1" dirty="0" smtClean="0"/>
              <a:t>юридических лиц</a:t>
            </a:r>
            <a:r>
              <a:rPr lang="ru-RU" sz="1800" dirty="0" smtClean="0"/>
              <a:t> - от 10 000 до 20 000 руб.</a:t>
            </a:r>
            <a:endParaRPr lang="en-US" sz="1800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r>
              <a:rPr lang="ru-RU" sz="1800" u="sng" dirty="0" smtClean="0"/>
              <a:t> </a:t>
            </a:r>
            <a:r>
              <a:rPr lang="ru-RU" sz="1800" u="sng" dirty="0" smtClean="0">
                <a:solidFill>
                  <a:srgbClr val="FF0000"/>
                </a:solidFill>
              </a:rPr>
              <a:t>За представление уведомления, содержащего недостоверные сведения</a:t>
            </a:r>
            <a:r>
              <a:rPr lang="en-US" sz="1800" u="sng" dirty="0" smtClean="0">
                <a:solidFill>
                  <a:srgbClr val="FF0000"/>
                </a:solidFill>
              </a:rPr>
              <a:t>:</a:t>
            </a:r>
            <a:endParaRPr lang="ru-RU" sz="1800" u="sng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-   </a:t>
            </a:r>
            <a:r>
              <a:rPr lang="ru-RU" sz="1800" dirty="0" smtClean="0"/>
              <a:t> для </a:t>
            </a:r>
            <a:r>
              <a:rPr lang="ru-RU" sz="1800" b="1" dirty="0" smtClean="0"/>
              <a:t>должностных лиц</a:t>
            </a:r>
            <a:r>
              <a:rPr lang="ru-RU" sz="1800" dirty="0" smtClean="0"/>
              <a:t>  </a:t>
            </a:r>
            <a:r>
              <a:rPr lang="en-US" sz="1800" dirty="0" smtClean="0"/>
              <a:t>- </a:t>
            </a:r>
            <a:r>
              <a:rPr lang="ru-RU" sz="1800" dirty="0" smtClean="0"/>
              <a:t>от 5000 до 10000 руб.</a:t>
            </a:r>
            <a:r>
              <a:rPr lang="en-US" sz="1800" dirty="0" smtClean="0"/>
              <a:t>;</a:t>
            </a:r>
          </a:p>
          <a:p>
            <a:pPr>
              <a:buNone/>
            </a:pPr>
            <a:r>
              <a:rPr lang="en-US" sz="1800" dirty="0" smtClean="0"/>
              <a:t>-    </a:t>
            </a:r>
            <a:r>
              <a:rPr lang="ru-RU" sz="1800" dirty="0" smtClean="0"/>
              <a:t>для </a:t>
            </a:r>
            <a:r>
              <a:rPr lang="ru-RU" sz="1800" b="1" dirty="0" smtClean="0"/>
              <a:t>юридических лиц</a:t>
            </a:r>
            <a:r>
              <a:rPr lang="ru-RU" sz="1800" dirty="0" smtClean="0"/>
              <a:t> - от 20 000 до 30 000 руб.</a:t>
            </a:r>
            <a:endParaRPr lang="en-US" sz="1800" dirty="0" smtClean="0"/>
          </a:p>
          <a:p>
            <a:pPr>
              <a:buNone/>
            </a:pP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  <a:alpha val="5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Отказ в приеме уведомления</a:t>
            </a:r>
            <a:b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</a:br>
            <a:endParaRPr lang="ru-RU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68761"/>
            <a:ext cx="8291264" cy="485740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800" dirty="0" smtClean="0"/>
              <a:t>Основания для отказа</a:t>
            </a:r>
            <a:r>
              <a:rPr lang="en-US" sz="1800" dirty="0" smtClean="0"/>
              <a:t>:</a:t>
            </a:r>
          </a:p>
          <a:p>
            <a:pPr>
              <a:buNone/>
            </a:pPr>
            <a:endParaRPr lang="ru-RU" sz="1600" dirty="0" smtClean="0"/>
          </a:p>
          <a:p>
            <a:pPr algn="ctr">
              <a:buFont typeface="+mj-lt"/>
              <a:buAutoNum type="arabicPeriod"/>
            </a:pPr>
            <a:r>
              <a:rPr lang="ru-RU" sz="1800" dirty="0" smtClean="0"/>
              <a:t>несоответствие данных, приведенных в уведомлении, установленным требованиям</a:t>
            </a:r>
          </a:p>
          <a:p>
            <a:pPr>
              <a:buFont typeface="+mj-lt"/>
              <a:buAutoNum type="arabicPeriod"/>
            </a:pPr>
            <a:endParaRPr lang="ru-RU" sz="1800" dirty="0" smtClean="0"/>
          </a:p>
          <a:p>
            <a:pPr algn="ctr">
              <a:buNone/>
            </a:pPr>
            <a:r>
              <a:rPr lang="ru-RU" sz="1600" dirty="0" smtClean="0"/>
              <a:t>2.   </a:t>
            </a:r>
            <a:r>
              <a:rPr lang="ru-RU" sz="1800" dirty="0" smtClean="0"/>
              <a:t>при поступлении уведомления, которое должно быть представлено в иной федеральный орган исполнительной власти</a:t>
            </a:r>
          </a:p>
          <a:p>
            <a:pPr algn="ctr">
              <a:buNone/>
            </a:pP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  <a:alpha val="5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850106"/>
          </a:xfrm>
        </p:spPr>
        <p:txBody>
          <a:bodyPr>
            <a:normAutofit/>
          </a:bodyPr>
          <a:lstStyle/>
          <a:p>
            <a:r>
              <a:rPr lang="ru-RU" sz="1800" b="1" dirty="0">
                <a:solidFill>
                  <a:schemeClr val="accent1">
                    <a:lumMod val="75000"/>
                  </a:schemeClr>
                </a:solidFill>
              </a:rPr>
              <a:t>ДОПОЛНИТЕЛЬНЫЕ ПРОЦЕДУРЫ, ОСУЩЕСТВЛЯЕМЫЕ ПОСЛЕ ПОДАЧИ УВЕДОМЛЕНИЯ</a:t>
            </a:r>
            <a:endParaRPr lang="ru-RU" sz="1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>
          <a:xfrm>
            <a:off x="467544" y="1772816"/>
            <a:ext cx="3600400" cy="4608512"/>
          </a:xfrm>
        </p:spPr>
        <p:txBody>
          <a:bodyPr>
            <a:normAutofit lnSpcReduction="10000"/>
          </a:bodyPr>
          <a:lstStyle/>
          <a:p>
            <a:r>
              <a:rPr lang="ru-RU" sz="1800" dirty="0" smtClean="0">
                <a:solidFill>
                  <a:srgbClr val="0B37C5"/>
                </a:solidFill>
              </a:rPr>
              <a:t>изменение </a:t>
            </a:r>
            <a:r>
              <a:rPr lang="ru-RU" sz="1800" dirty="0">
                <a:solidFill>
                  <a:srgbClr val="0B37C5"/>
                </a:solidFill>
              </a:rPr>
              <a:t>места нахождения юридического </a:t>
            </a:r>
            <a:r>
              <a:rPr lang="ru-RU" sz="1800" dirty="0" smtClean="0">
                <a:solidFill>
                  <a:srgbClr val="0B37C5"/>
                </a:solidFill>
              </a:rPr>
              <a:t>лица</a:t>
            </a:r>
          </a:p>
          <a:p>
            <a:endParaRPr lang="ru-RU" sz="1800" dirty="0" smtClean="0">
              <a:solidFill>
                <a:srgbClr val="0B37C5"/>
              </a:solidFill>
            </a:endParaRPr>
          </a:p>
          <a:p>
            <a:r>
              <a:rPr lang="ru-RU" sz="1800" dirty="0" smtClean="0">
                <a:solidFill>
                  <a:srgbClr val="0B37C5"/>
                </a:solidFill>
              </a:rPr>
              <a:t>изменение </a:t>
            </a:r>
            <a:r>
              <a:rPr lang="ru-RU" sz="1800" dirty="0">
                <a:solidFill>
                  <a:srgbClr val="0B37C5"/>
                </a:solidFill>
              </a:rPr>
              <a:t>места жительства индивидуального </a:t>
            </a:r>
            <a:r>
              <a:rPr lang="ru-RU" sz="1800" dirty="0" smtClean="0">
                <a:solidFill>
                  <a:srgbClr val="0B37C5"/>
                </a:solidFill>
              </a:rPr>
              <a:t>предпринимателя</a:t>
            </a:r>
          </a:p>
          <a:p>
            <a:endParaRPr lang="ru-RU" sz="1800" dirty="0">
              <a:solidFill>
                <a:srgbClr val="0B37C5"/>
              </a:solidFill>
            </a:endParaRPr>
          </a:p>
          <a:p>
            <a:r>
              <a:rPr lang="ru-RU" sz="1800" dirty="0" smtClean="0">
                <a:solidFill>
                  <a:srgbClr val="0B37C5"/>
                </a:solidFill>
              </a:rPr>
              <a:t>изменение места фактического </a:t>
            </a:r>
            <a:r>
              <a:rPr lang="ru-RU" sz="1800" dirty="0">
                <a:solidFill>
                  <a:srgbClr val="0B37C5"/>
                </a:solidFill>
              </a:rPr>
              <a:t>осуществления </a:t>
            </a:r>
            <a:r>
              <a:rPr lang="ru-RU" sz="1800" dirty="0" smtClean="0">
                <a:solidFill>
                  <a:srgbClr val="0B37C5"/>
                </a:solidFill>
              </a:rPr>
              <a:t>деятельности</a:t>
            </a:r>
          </a:p>
          <a:p>
            <a:endParaRPr lang="ru-RU" sz="1800" dirty="0">
              <a:solidFill>
                <a:srgbClr val="0B37C5"/>
              </a:solidFill>
            </a:endParaRPr>
          </a:p>
          <a:p>
            <a:r>
              <a:rPr lang="ru-RU" sz="1800" dirty="0" smtClean="0">
                <a:solidFill>
                  <a:srgbClr val="0B37C5"/>
                </a:solidFill>
              </a:rPr>
              <a:t>реорганизация юридического лица</a:t>
            </a:r>
          </a:p>
          <a:p>
            <a:pPr>
              <a:buFontTx/>
              <a:buChar char="-"/>
            </a:pPr>
            <a:endParaRPr lang="ru-RU" sz="1200" dirty="0"/>
          </a:p>
          <a:p>
            <a:endParaRPr lang="ru-RU" dirty="0"/>
          </a:p>
        </p:txBody>
      </p:sp>
      <p:sp>
        <p:nvSpPr>
          <p:cNvPr id="11" name="Выноска со стрелкой вправо 10"/>
          <p:cNvSpPr/>
          <p:nvPr/>
        </p:nvSpPr>
        <p:spPr>
          <a:xfrm>
            <a:off x="467544" y="1700808"/>
            <a:ext cx="5112568" cy="4824536"/>
          </a:xfrm>
          <a:prstGeom prst="rightArrowCallout">
            <a:avLst>
              <a:gd name="adj1" fmla="val 25000"/>
              <a:gd name="adj2" fmla="val 25000"/>
              <a:gd name="adj3" fmla="val 22751"/>
              <a:gd name="adj4" fmla="val 67302"/>
            </a:avLst>
          </a:prstGeom>
          <a:noFill/>
          <a:ln>
            <a:solidFill>
              <a:srgbClr val="0B37C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3635896" y="3717032"/>
            <a:ext cx="15659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 smtClean="0"/>
              <a:t>  </a:t>
            </a:r>
            <a:r>
              <a:rPr lang="ru-RU" sz="1200" dirty="0" smtClean="0">
                <a:solidFill>
                  <a:srgbClr val="0B37C5"/>
                </a:solidFill>
              </a:rPr>
              <a:t>10 </a:t>
            </a:r>
            <a:r>
              <a:rPr lang="ru-RU" sz="1200" dirty="0">
                <a:solidFill>
                  <a:srgbClr val="0B37C5"/>
                </a:solidFill>
              </a:rPr>
              <a:t>рабочих </a:t>
            </a:r>
            <a:r>
              <a:rPr lang="ru-RU" sz="1200" dirty="0" smtClean="0">
                <a:solidFill>
                  <a:srgbClr val="0B37C5"/>
                </a:solidFill>
              </a:rPr>
              <a:t>дней </a:t>
            </a:r>
            <a:r>
              <a:rPr lang="ru-RU" sz="1200" dirty="0" smtClean="0"/>
              <a:t>со дня </a:t>
            </a:r>
            <a:r>
              <a:rPr lang="ru-RU" sz="1200" dirty="0"/>
              <a:t>внесения </a:t>
            </a:r>
            <a:r>
              <a:rPr lang="ru-RU" sz="1200" dirty="0" smtClean="0"/>
              <a:t>  </a:t>
            </a:r>
            <a:r>
              <a:rPr lang="en-US" sz="1200" dirty="0" smtClean="0"/>
              <a:t> </a:t>
            </a:r>
            <a:r>
              <a:rPr lang="ru-RU" sz="1200" dirty="0" smtClean="0"/>
              <a:t>изменений</a:t>
            </a:r>
            <a:endParaRPr lang="ru-RU" sz="1200" dirty="0">
              <a:solidFill>
                <a:srgbClr val="0B37C5"/>
              </a:solidFill>
            </a:endParaRPr>
          </a:p>
        </p:txBody>
      </p:sp>
      <p:sp>
        <p:nvSpPr>
          <p:cNvPr id="7" name="Содержимое 8"/>
          <p:cNvSpPr txBox="1">
            <a:spLocks/>
          </p:cNvSpPr>
          <p:nvPr/>
        </p:nvSpPr>
        <p:spPr>
          <a:xfrm>
            <a:off x="5876528" y="2213248"/>
            <a:ext cx="3168352" cy="3240360"/>
          </a:xfrm>
          <a:prstGeom prst="rect">
            <a:avLst/>
          </a:prstGeom>
          <a:ln w="28575">
            <a:noFill/>
          </a:ln>
        </p:spPr>
        <p:txBody>
          <a:bodyPr vert="horz" lIns="90000" tIns="45720" rIns="90000" bIns="45720" rtlCol="0" anchor="ctr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сообщить в орган, 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зарегистрировавший уведомление об изменениях</a:t>
            </a: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образец заполнения сведений об изменениях* размещен на</a:t>
            </a: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сайте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B37C5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2"/>
              </a:rPr>
              <a:t>http://www.krasnadzor.ru</a:t>
            </a: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rgbClr val="0B37C5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/Правовое обеспечение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/Формы документов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</a:t>
            </a: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Документы, направляемые в службу в рамках жилищного надзора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sz="half" idx="2"/>
          </p:nvPr>
        </p:nvSpPr>
        <p:spPr>
          <a:xfrm>
            <a:off x="4355976" y="5661248"/>
            <a:ext cx="4680520" cy="968972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1200" dirty="0" smtClean="0"/>
              <a:t>* к форме должны быть приложены копии документов, </a:t>
            </a:r>
          </a:p>
          <a:p>
            <a:pPr algn="ctr">
              <a:buNone/>
            </a:pPr>
            <a:r>
              <a:rPr lang="ru-RU" sz="1200" dirty="0" smtClean="0"/>
              <a:t>подтверждающих факт внесения соответствующих изменений</a:t>
            </a:r>
          </a:p>
          <a:p>
            <a:pPr algn="ctr"/>
            <a:endParaRPr lang="ru-RU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  <a:alpha val="5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873</TotalTime>
  <Words>421</Words>
  <Application>Microsoft Office PowerPoint</Application>
  <PresentationFormat>Экран (4:3)</PresentationFormat>
  <Paragraphs>113</Paragraphs>
  <Slides>9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 СЛУЖБА СТРОИТЕЛЬНОГО НАДЗОРА И ЖИЛИЩНОГО КОНТРОЛЯ КРАСНОЯРСКОГО КРАЯ  Взаимодействие между краевым государственным бюджетным учреждением «Многофункциональный центр предоставления государственных  и муниципальных функций» и службой строительного надзора и жилищного контроля Красноярского края </vt:lpstr>
      <vt:lpstr>Нормативно-правовые акты регулирующие порядок представления юридическим лицом, индивидуальным предпринимателем уведомления о начале осуществления предпринимательской деятельности</vt:lpstr>
      <vt:lpstr>Правила представления уведомлений о начале осуществления отдельных видов предпринимательской деятельности и учета указанных уведомлений  (утв. ПОСТАНОВЛЕНИЕ ПРАВИТЕЛЬСТВА РФ N 584 от 16.07.2009) </vt:lpstr>
      <vt:lpstr>Заполнение формы уведомления о начале осуществления отдельных видов предпринимательской деятельности</vt:lpstr>
      <vt:lpstr>Способы информирования</vt:lpstr>
      <vt:lpstr> Непредставление (несвоевременное представление) в государственный орган информации влечет за собой административную ответственность. статья 19.7.5-1.  Кодекса Российской Федерации об административных правонарушениях </vt:lpstr>
      <vt:lpstr>Отказ в приеме уведомления </vt:lpstr>
      <vt:lpstr>ДОПОЛНИТЕЛЬНЫЕ ПРОЦЕДУРЫ, ОСУЩЕСТВЛЯЕМЫЕ ПОСЛЕ ПОДАЧИ УВЕДОМЛЕНИЯ</vt:lpstr>
      <vt:lpstr>Спасибо за внимание!</vt:lpstr>
    </vt:vector>
  </TitlesOfParts>
  <Company>ugin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Вероника Ю. Несанова</dc:creator>
  <cp:lastModifiedBy>Вероника Ю. Несанова</cp:lastModifiedBy>
  <cp:revision>97</cp:revision>
  <dcterms:created xsi:type="dcterms:W3CDTF">2013-08-16T02:58:15Z</dcterms:created>
  <dcterms:modified xsi:type="dcterms:W3CDTF">2013-08-20T06:36:45Z</dcterms:modified>
</cp:coreProperties>
</file>